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85"/>
  </p:notesMasterIdLst>
  <p:sldIdLst>
    <p:sldId id="260" r:id="rId2"/>
    <p:sldId id="2029" r:id="rId3"/>
    <p:sldId id="2183" r:id="rId4"/>
    <p:sldId id="261" r:id="rId5"/>
    <p:sldId id="256" r:id="rId6"/>
    <p:sldId id="262" r:id="rId7"/>
    <p:sldId id="2108" r:id="rId8"/>
    <p:sldId id="524" r:id="rId9"/>
    <p:sldId id="2133" r:id="rId10"/>
    <p:sldId id="2135" r:id="rId11"/>
    <p:sldId id="2134" r:id="rId12"/>
    <p:sldId id="2137" r:id="rId13"/>
    <p:sldId id="2146" r:id="rId14"/>
    <p:sldId id="1158" r:id="rId15"/>
    <p:sldId id="2155" r:id="rId16"/>
    <p:sldId id="2184" r:id="rId17"/>
    <p:sldId id="2182" r:id="rId18"/>
    <p:sldId id="815" r:id="rId19"/>
    <p:sldId id="1159" r:id="rId20"/>
    <p:sldId id="1269" r:id="rId21"/>
    <p:sldId id="1160" r:id="rId22"/>
    <p:sldId id="1221" r:id="rId23"/>
    <p:sldId id="1174" r:id="rId24"/>
    <p:sldId id="2185" r:id="rId25"/>
    <p:sldId id="2186" r:id="rId26"/>
    <p:sldId id="2173" r:id="rId27"/>
    <p:sldId id="865" r:id="rId28"/>
    <p:sldId id="1162" r:id="rId29"/>
    <p:sldId id="1163" r:id="rId30"/>
    <p:sldId id="910" r:id="rId31"/>
    <p:sldId id="1164" r:id="rId32"/>
    <p:sldId id="911" r:id="rId33"/>
    <p:sldId id="912" r:id="rId34"/>
    <p:sldId id="860" r:id="rId35"/>
    <p:sldId id="914" r:id="rId36"/>
    <p:sldId id="957" r:id="rId37"/>
    <p:sldId id="864" r:id="rId38"/>
    <p:sldId id="1173" r:id="rId39"/>
    <p:sldId id="2174" r:id="rId40"/>
    <p:sldId id="2172" r:id="rId41"/>
    <p:sldId id="2175" r:id="rId42"/>
    <p:sldId id="2176" r:id="rId43"/>
    <p:sldId id="2177" r:id="rId44"/>
    <p:sldId id="958" r:id="rId45"/>
    <p:sldId id="959" r:id="rId46"/>
    <p:sldId id="960" r:id="rId47"/>
    <p:sldId id="1271" r:id="rId48"/>
    <p:sldId id="2023" r:id="rId49"/>
    <p:sldId id="2024" r:id="rId50"/>
    <p:sldId id="956" r:id="rId51"/>
    <p:sldId id="1002" r:id="rId52"/>
    <p:sldId id="1165" r:id="rId53"/>
    <p:sldId id="1272" r:id="rId54"/>
    <p:sldId id="1273" r:id="rId55"/>
    <p:sldId id="1166" r:id="rId56"/>
    <p:sldId id="1274" r:id="rId57"/>
    <p:sldId id="1275" r:id="rId58"/>
    <p:sldId id="1005" r:id="rId59"/>
    <p:sldId id="2178" r:id="rId60"/>
    <p:sldId id="1049" r:id="rId61"/>
    <p:sldId id="1050" r:id="rId62"/>
    <p:sldId id="2187" r:id="rId63"/>
    <p:sldId id="1224" r:id="rId64"/>
    <p:sldId id="1052" r:id="rId65"/>
    <p:sldId id="1053" r:id="rId66"/>
    <p:sldId id="1054" r:id="rId67"/>
    <p:sldId id="2028" r:id="rId68"/>
    <p:sldId id="1055" r:id="rId69"/>
    <p:sldId id="2025" r:id="rId70"/>
    <p:sldId id="2026" r:id="rId71"/>
    <p:sldId id="1057" r:id="rId72"/>
    <p:sldId id="1149" r:id="rId73"/>
    <p:sldId id="1276" r:id="rId74"/>
    <p:sldId id="1058" r:id="rId75"/>
    <p:sldId id="1175" r:id="rId76"/>
    <p:sldId id="1059" r:id="rId77"/>
    <p:sldId id="1225" r:id="rId78"/>
    <p:sldId id="1150" r:id="rId79"/>
    <p:sldId id="1061" r:id="rId80"/>
    <p:sldId id="1278" r:id="rId81"/>
    <p:sldId id="2179" r:id="rId82"/>
    <p:sldId id="2180" r:id="rId83"/>
    <p:sldId id="1169" r:id="rId84"/>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D23"/>
    <a:srgbClr val="1B9451"/>
    <a:srgbClr val="58D18E"/>
    <a:srgbClr val="D72F34"/>
    <a:srgbClr val="C00000"/>
    <a:srgbClr val="E53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8" autoAdjust="0"/>
    <p:restoredTop sz="81696" autoAdjust="0"/>
  </p:normalViewPr>
  <p:slideViewPr>
    <p:cSldViewPr snapToGrid="0">
      <p:cViewPr varScale="1">
        <p:scale>
          <a:sx n="73" d="100"/>
          <a:sy n="73" d="100"/>
        </p:scale>
        <p:origin x="1506" y="72"/>
      </p:cViewPr>
      <p:guideLst>
        <p:guide orient="horz" pos="2160"/>
        <p:guide pos="2880"/>
      </p:guideLst>
    </p:cSldViewPr>
  </p:slideViewPr>
  <p:outlineViewPr>
    <p:cViewPr>
      <p:scale>
        <a:sx n="33" d="100"/>
        <a:sy n="33" d="100"/>
      </p:scale>
      <p:origin x="0" y="-123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8AE845-BCA9-4070-AB88-884C7AEE316B}" type="doc">
      <dgm:prSet loTypeId="urn:microsoft.com/office/officeart/2005/8/layout/equation2" loCatId="process" qsTypeId="urn:microsoft.com/office/officeart/2005/8/quickstyle/simple1" qsCatId="simple" csTypeId="urn:microsoft.com/office/officeart/2005/8/colors/colorful5" csCatId="colorful" phldr="1"/>
      <dgm:spPr/>
    </dgm:pt>
    <dgm:pt modelId="{C9B5F92D-1DF0-4EDB-9E3C-C671133CE6F9}">
      <dgm:prSet phldrT="[文本]"/>
      <dgm:spPr/>
      <dgm:t>
        <a:bodyPr/>
        <a:lstStyle/>
        <a:p>
          <a:r>
            <a:rPr lang="zh-CN" altLang="en-US" dirty="0"/>
            <a:t>生产力与生产关系的矛盾</a:t>
          </a:r>
        </a:p>
      </dgm:t>
    </dgm:pt>
    <dgm:pt modelId="{57D9669C-689C-4837-9AA4-832A5A75D6D8}" type="parTrans" cxnId="{0FC64576-1B3F-422F-9872-17F06313C0CD}">
      <dgm:prSet/>
      <dgm:spPr/>
      <dgm:t>
        <a:bodyPr/>
        <a:lstStyle/>
        <a:p>
          <a:endParaRPr lang="zh-CN" altLang="en-US"/>
        </a:p>
      </dgm:t>
    </dgm:pt>
    <dgm:pt modelId="{D83723BC-774B-4E4D-AFEF-F0226995EDC8}" type="sibTrans" cxnId="{0FC64576-1B3F-422F-9872-17F06313C0CD}">
      <dgm:prSet/>
      <dgm:spPr/>
      <dgm:t>
        <a:bodyPr/>
        <a:lstStyle/>
        <a:p>
          <a:endParaRPr lang="zh-CN" altLang="en-US"/>
        </a:p>
      </dgm:t>
    </dgm:pt>
    <dgm:pt modelId="{BA0D34B4-26FD-407B-A5A7-1734DA39C244}">
      <dgm:prSet phldrT="[文本]"/>
      <dgm:spPr/>
      <dgm:t>
        <a:bodyPr/>
        <a:lstStyle/>
        <a:p>
          <a:r>
            <a:rPr lang="zh-CN" altLang="en-US" dirty="0"/>
            <a:t>经济基础与上层建筑的矛盾</a:t>
          </a:r>
        </a:p>
      </dgm:t>
    </dgm:pt>
    <dgm:pt modelId="{D79C0BCD-5DB9-4DF8-BDB0-645FE769C776}" type="parTrans" cxnId="{0B2335DE-5DA9-4784-B6E8-81E5449EF490}">
      <dgm:prSet/>
      <dgm:spPr/>
      <dgm:t>
        <a:bodyPr/>
        <a:lstStyle/>
        <a:p>
          <a:endParaRPr lang="zh-CN" altLang="en-US"/>
        </a:p>
      </dgm:t>
    </dgm:pt>
    <dgm:pt modelId="{70C79830-89DF-4970-86A2-F1FA97EF53F0}" type="sibTrans" cxnId="{0B2335DE-5DA9-4784-B6E8-81E5449EF490}">
      <dgm:prSet/>
      <dgm:spPr/>
      <dgm:t>
        <a:bodyPr/>
        <a:lstStyle/>
        <a:p>
          <a:endParaRPr lang="zh-CN" altLang="en-US"/>
        </a:p>
      </dgm:t>
    </dgm:pt>
    <dgm:pt modelId="{257C03D7-F50F-4922-83AD-16528F1E774F}">
      <dgm:prSet phldrT="[文本]"/>
      <dgm:spPr/>
      <dgm:t>
        <a:bodyPr/>
        <a:lstStyle/>
        <a:p>
          <a:r>
            <a:rPr lang="zh-CN" altLang="en-US" dirty="0"/>
            <a:t>社会基本矛盾</a:t>
          </a:r>
        </a:p>
      </dgm:t>
    </dgm:pt>
    <dgm:pt modelId="{42774A44-7B93-4BC5-BE88-4EE43161D8BD}" type="parTrans" cxnId="{9F9EEBC5-DB15-4A9B-BC32-6DDCB7AC5624}">
      <dgm:prSet/>
      <dgm:spPr/>
      <dgm:t>
        <a:bodyPr/>
        <a:lstStyle/>
        <a:p>
          <a:endParaRPr lang="zh-CN" altLang="en-US"/>
        </a:p>
      </dgm:t>
    </dgm:pt>
    <dgm:pt modelId="{A5B36EC7-A036-4D97-8E4C-875810A82695}" type="sibTrans" cxnId="{9F9EEBC5-DB15-4A9B-BC32-6DDCB7AC5624}">
      <dgm:prSet/>
      <dgm:spPr/>
      <dgm:t>
        <a:bodyPr/>
        <a:lstStyle/>
        <a:p>
          <a:endParaRPr lang="zh-CN" altLang="en-US"/>
        </a:p>
      </dgm:t>
    </dgm:pt>
    <dgm:pt modelId="{5DDF2140-3A3D-4700-AAA2-8B20307F1994}" type="pres">
      <dgm:prSet presAssocID="{3C8AE845-BCA9-4070-AB88-884C7AEE316B}" presName="Name0" presStyleCnt="0">
        <dgm:presLayoutVars>
          <dgm:dir/>
          <dgm:resizeHandles val="exact"/>
        </dgm:presLayoutVars>
      </dgm:prSet>
      <dgm:spPr/>
    </dgm:pt>
    <dgm:pt modelId="{3E1BDB29-CF51-46A1-968E-0411C2D76224}" type="pres">
      <dgm:prSet presAssocID="{3C8AE845-BCA9-4070-AB88-884C7AEE316B}" presName="vNodes" presStyleCnt="0"/>
      <dgm:spPr/>
    </dgm:pt>
    <dgm:pt modelId="{50C2758F-BFFA-4104-A8BF-E0D541AC8CF9}" type="pres">
      <dgm:prSet presAssocID="{C9B5F92D-1DF0-4EDB-9E3C-C671133CE6F9}" presName="node" presStyleLbl="node1" presStyleIdx="0" presStyleCnt="3">
        <dgm:presLayoutVars>
          <dgm:bulletEnabled val="1"/>
        </dgm:presLayoutVars>
      </dgm:prSet>
      <dgm:spPr/>
    </dgm:pt>
    <dgm:pt modelId="{9626B9C3-ACFA-4DE0-BEA5-0B5A7338553A}" type="pres">
      <dgm:prSet presAssocID="{D83723BC-774B-4E4D-AFEF-F0226995EDC8}" presName="spacerT" presStyleCnt="0"/>
      <dgm:spPr/>
    </dgm:pt>
    <dgm:pt modelId="{829A5AA5-652E-47D0-93D6-780DD5FDCC65}" type="pres">
      <dgm:prSet presAssocID="{D83723BC-774B-4E4D-AFEF-F0226995EDC8}" presName="sibTrans" presStyleLbl="sibTrans2D1" presStyleIdx="0" presStyleCnt="2"/>
      <dgm:spPr/>
    </dgm:pt>
    <dgm:pt modelId="{31A2FC97-3318-4DEC-B613-29DA8A3DBA92}" type="pres">
      <dgm:prSet presAssocID="{D83723BC-774B-4E4D-AFEF-F0226995EDC8}" presName="spacerB" presStyleCnt="0"/>
      <dgm:spPr/>
    </dgm:pt>
    <dgm:pt modelId="{D98AD628-40EE-42BB-B3B1-AA7A6DFE81A9}" type="pres">
      <dgm:prSet presAssocID="{BA0D34B4-26FD-407B-A5A7-1734DA39C244}" presName="node" presStyleLbl="node1" presStyleIdx="1" presStyleCnt="3">
        <dgm:presLayoutVars>
          <dgm:bulletEnabled val="1"/>
        </dgm:presLayoutVars>
      </dgm:prSet>
      <dgm:spPr/>
    </dgm:pt>
    <dgm:pt modelId="{37A91371-8293-4A75-BE24-91701D93D952}" type="pres">
      <dgm:prSet presAssocID="{3C8AE845-BCA9-4070-AB88-884C7AEE316B}" presName="sibTransLast" presStyleLbl="sibTrans2D1" presStyleIdx="1" presStyleCnt="2"/>
      <dgm:spPr/>
    </dgm:pt>
    <dgm:pt modelId="{58554ACE-4847-4609-987A-8CCA97783229}" type="pres">
      <dgm:prSet presAssocID="{3C8AE845-BCA9-4070-AB88-884C7AEE316B}" presName="connectorText" presStyleLbl="sibTrans2D1" presStyleIdx="1" presStyleCnt="2"/>
      <dgm:spPr/>
    </dgm:pt>
    <dgm:pt modelId="{46E306EE-1AB2-48D3-957F-D34F240475C5}" type="pres">
      <dgm:prSet presAssocID="{3C8AE845-BCA9-4070-AB88-884C7AEE316B}" presName="lastNode" presStyleLbl="node1" presStyleIdx="2" presStyleCnt="3">
        <dgm:presLayoutVars>
          <dgm:bulletEnabled val="1"/>
        </dgm:presLayoutVars>
      </dgm:prSet>
      <dgm:spPr/>
    </dgm:pt>
  </dgm:ptLst>
  <dgm:cxnLst>
    <dgm:cxn modelId="{6E9F8320-22FF-46AF-ADE8-20C4D88FDB53}" type="presOf" srcId="{D83723BC-774B-4E4D-AFEF-F0226995EDC8}" destId="{829A5AA5-652E-47D0-93D6-780DD5FDCC65}" srcOrd="0" destOrd="0" presId="urn:microsoft.com/office/officeart/2005/8/layout/equation2"/>
    <dgm:cxn modelId="{89D5083F-3C36-4240-B0D4-D828A56C0DE1}" type="presOf" srcId="{70C79830-89DF-4970-86A2-F1FA97EF53F0}" destId="{58554ACE-4847-4609-987A-8CCA97783229}" srcOrd="1" destOrd="0" presId="urn:microsoft.com/office/officeart/2005/8/layout/equation2"/>
    <dgm:cxn modelId="{D33E5043-095C-438B-843D-84C910E0B43B}" type="presOf" srcId="{BA0D34B4-26FD-407B-A5A7-1734DA39C244}" destId="{D98AD628-40EE-42BB-B3B1-AA7A6DFE81A9}" srcOrd="0" destOrd="0" presId="urn:microsoft.com/office/officeart/2005/8/layout/equation2"/>
    <dgm:cxn modelId="{69BAB971-3FB2-4B2A-8A82-500C1B3D2CF6}" type="presOf" srcId="{70C79830-89DF-4970-86A2-F1FA97EF53F0}" destId="{37A91371-8293-4A75-BE24-91701D93D952}" srcOrd="0" destOrd="0" presId="urn:microsoft.com/office/officeart/2005/8/layout/equation2"/>
    <dgm:cxn modelId="{0FC64576-1B3F-422F-9872-17F06313C0CD}" srcId="{3C8AE845-BCA9-4070-AB88-884C7AEE316B}" destId="{C9B5F92D-1DF0-4EDB-9E3C-C671133CE6F9}" srcOrd="0" destOrd="0" parTransId="{57D9669C-689C-4837-9AA4-832A5A75D6D8}" sibTransId="{D83723BC-774B-4E4D-AFEF-F0226995EDC8}"/>
    <dgm:cxn modelId="{5584CF98-06FA-4182-A381-68EBDFE3AE00}" type="presOf" srcId="{257C03D7-F50F-4922-83AD-16528F1E774F}" destId="{46E306EE-1AB2-48D3-957F-D34F240475C5}" srcOrd="0" destOrd="0" presId="urn:microsoft.com/office/officeart/2005/8/layout/equation2"/>
    <dgm:cxn modelId="{965D33B7-614A-4F77-BAD8-B091B6653576}" type="presOf" srcId="{3C8AE845-BCA9-4070-AB88-884C7AEE316B}" destId="{5DDF2140-3A3D-4700-AAA2-8B20307F1994}" srcOrd="0" destOrd="0" presId="urn:microsoft.com/office/officeart/2005/8/layout/equation2"/>
    <dgm:cxn modelId="{9F9EEBC5-DB15-4A9B-BC32-6DDCB7AC5624}" srcId="{3C8AE845-BCA9-4070-AB88-884C7AEE316B}" destId="{257C03D7-F50F-4922-83AD-16528F1E774F}" srcOrd="2" destOrd="0" parTransId="{42774A44-7B93-4BC5-BE88-4EE43161D8BD}" sibTransId="{A5B36EC7-A036-4D97-8E4C-875810A82695}"/>
    <dgm:cxn modelId="{8E3A61CE-F581-4316-827F-612FEF39B39F}" type="presOf" srcId="{C9B5F92D-1DF0-4EDB-9E3C-C671133CE6F9}" destId="{50C2758F-BFFA-4104-A8BF-E0D541AC8CF9}" srcOrd="0" destOrd="0" presId="urn:microsoft.com/office/officeart/2005/8/layout/equation2"/>
    <dgm:cxn modelId="{0B2335DE-5DA9-4784-B6E8-81E5449EF490}" srcId="{3C8AE845-BCA9-4070-AB88-884C7AEE316B}" destId="{BA0D34B4-26FD-407B-A5A7-1734DA39C244}" srcOrd="1" destOrd="0" parTransId="{D79C0BCD-5DB9-4DF8-BDB0-645FE769C776}" sibTransId="{70C79830-89DF-4970-86A2-F1FA97EF53F0}"/>
    <dgm:cxn modelId="{D7BBC9D8-8D92-42AD-8FA8-3E1E4FDE97A9}" type="presParOf" srcId="{5DDF2140-3A3D-4700-AAA2-8B20307F1994}" destId="{3E1BDB29-CF51-46A1-968E-0411C2D76224}" srcOrd="0" destOrd="0" presId="urn:microsoft.com/office/officeart/2005/8/layout/equation2"/>
    <dgm:cxn modelId="{5E0AE10A-0B6E-474E-8171-7E6E38971504}" type="presParOf" srcId="{3E1BDB29-CF51-46A1-968E-0411C2D76224}" destId="{50C2758F-BFFA-4104-A8BF-E0D541AC8CF9}" srcOrd="0" destOrd="0" presId="urn:microsoft.com/office/officeart/2005/8/layout/equation2"/>
    <dgm:cxn modelId="{B5C403AC-F24B-44C9-9EDA-5B7CECF665DB}" type="presParOf" srcId="{3E1BDB29-CF51-46A1-968E-0411C2D76224}" destId="{9626B9C3-ACFA-4DE0-BEA5-0B5A7338553A}" srcOrd="1" destOrd="0" presId="urn:microsoft.com/office/officeart/2005/8/layout/equation2"/>
    <dgm:cxn modelId="{12687EBB-F195-4C05-9A0B-6481811492AE}" type="presParOf" srcId="{3E1BDB29-CF51-46A1-968E-0411C2D76224}" destId="{829A5AA5-652E-47D0-93D6-780DD5FDCC65}" srcOrd="2" destOrd="0" presId="urn:microsoft.com/office/officeart/2005/8/layout/equation2"/>
    <dgm:cxn modelId="{2D5F0251-4BDE-4EB5-A7EF-6BB93C90206B}" type="presParOf" srcId="{3E1BDB29-CF51-46A1-968E-0411C2D76224}" destId="{31A2FC97-3318-4DEC-B613-29DA8A3DBA92}" srcOrd="3" destOrd="0" presId="urn:microsoft.com/office/officeart/2005/8/layout/equation2"/>
    <dgm:cxn modelId="{76C85A0B-67C7-465B-99BA-1E90BDB98167}" type="presParOf" srcId="{3E1BDB29-CF51-46A1-968E-0411C2D76224}" destId="{D98AD628-40EE-42BB-B3B1-AA7A6DFE81A9}" srcOrd="4" destOrd="0" presId="urn:microsoft.com/office/officeart/2005/8/layout/equation2"/>
    <dgm:cxn modelId="{C5D8BF2E-5919-4FFC-BD07-0AD8F54EA7A8}" type="presParOf" srcId="{5DDF2140-3A3D-4700-AAA2-8B20307F1994}" destId="{37A91371-8293-4A75-BE24-91701D93D952}" srcOrd="1" destOrd="0" presId="urn:microsoft.com/office/officeart/2005/8/layout/equation2"/>
    <dgm:cxn modelId="{28E54E26-0EE7-4B17-822D-2A8F1C74705C}" type="presParOf" srcId="{37A91371-8293-4A75-BE24-91701D93D952}" destId="{58554ACE-4847-4609-987A-8CCA97783229}" srcOrd="0" destOrd="0" presId="urn:microsoft.com/office/officeart/2005/8/layout/equation2"/>
    <dgm:cxn modelId="{F68A56E0-8DE7-44F7-BD3B-D4CA72578136}" type="presParOf" srcId="{5DDF2140-3A3D-4700-AAA2-8B20307F1994}" destId="{46E306EE-1AB2-48D3-957F-D34F240475C5}"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BE6046-0EA4-4020-92A3-BA6F5B399EF0}"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zh-CN" altLang="en-US"/>
        </a:p>
      </dgm:t>
    </dgm:pt>
    <dgm:pt modelId="{41BB28F9-8225-49A1-87A1-107EC1B5CC44}">
      <dgm:prSet phldrT="[文本]"/>
      <dgm:spPr/>
      <dgm:t>
        <a:bodyPr/>
        <a:lstStyle/>
        <a:p>
          <a:r>
            <a:rPr lang="zh-CN" altLang="en-US" dirty="0"/>
            <a:t>促进生产力的发展</a:t>
          </a:r>
        </a:p>
      </dgm:t>
    </dgm:pt>
    <dgm:pt modelId="{3B0DDE89-7485-417C-960E-DDE6F73A5042}" type="parTrans" cxnId="{C01FA48C-587F-47F1-8B45-B7AEE8B1354C}">
      <dgm:prSet/>
      <dgm:spPr/>
      <dgm:t>
        <a:bodyPr/>
        <a:lstStyle/>
        <a:p>
          <a:endParaRPr lang="zh-CN" altLang="en-US"/>
        </a:p>
      </dgm:t>
    </dgm:pt>
    <dgm:pt modelId="{27A4409E-799B-44B8-8F6C-F70DE6CB0443}" type="sibTrans" cxnId="{C01FA48C-587F-47F1-8B45-B7AEE8B1354C}">
      <dgm:prSet/>
      <dgm:spPr/>
      <dgm:t>
        <a:bodyPr/>
        <a:lstStyle/>
        <a:p>
          <a:endParaRPr lang="zh-CN" altLang="en-US"/>
        </a:p>
      </dgm:t>
    </dgm:pt>
    <dgm:pt modelId="{EC842529-857A-45AE-B799-BDCB913E5282}">
      <dgm:prSet phldrT="[文本]"/>
      <dgm:spPr/>
      <dgm:t>
        <a:bodyPr/>
        <a:lstStyle/>
        <a:p>
          <a:r>
            <a:rPr lang="zh-CN" altLang="en-US" dirty="0"/>
            <a:t>促进社会关系的进步</a:t>
          </a:r>
        </a:p>
      </dgm:t>
    </dgm:pt>
    <dgm:pt modelId="{28CD2B80-0DEC-45CE-9F37-D758CA89C967}" type="parTrans" cxnId="{4516AE69-D67F-4370-8013-21781FEFEADD}">
      <dgm:prSet/>
      <dgm:spPr/>
      <dgm:t>
        <a:bodyPr/>
        <a:lstStyle/>
        <a:p>
          <a:endParaRPr lang="zh-CN" altLang="en-US"/>
        </a:p>
      </dgm:t>
    </dgm:pt>
    <dgm:pt modelId="{9062B82A-8512-45B3-B19C-0816951DF794}" type="sibTrans" cxnId="{4516AE69-D67F-4370-8013-21781FEFEADD}">
      <dgm:prSet/>
      <dgm:spPr/>
      <dgm:t>
        <a:bodyPr/>
        <a:lstStyle/>
        <a:p>
          <a:endParaRPr lang="zh-CN" altLang="en-US"/>
        </a:p>
      </dgm:t>
    </dgm:pt>
    <dgm:pt modelId="{46F5095D-DF4B-4286-BB34-A6CB0F65A96F}">
      <dgm:prSet phldrT="[文本]"/>
      <dgm:spPr/>
      <dgm:t>
        <a:bodyPr/>
        <a:lstStyle/>
        <a:p>
          <a:r>
            <a:rPr lang="zh-CN" altLang="en-US" dirty="0"/>
            <a:t>促进文化的发展与传播</a:t>
          </a:r>
        </a:p>
      </dgm:t>
    </dgm:pt>
    <dgm:pt modelId="{509C05F3-3AB4-4F8E-BB10-83C3CA45BB1B}" type="parTrans" cxnId="{2CE23109-3B5D-4CAD-9C15-8599FE7E0096}">
      <dgm:prSet/>
      <dgm:spPr/>
      <dgm:t>
        <a:bodyPr/>
        <a:lstStyle/>
        <a:p>
          <a:endParaRPr lang="zh-CN" altLang="en-US"/>
        </a:p>
      </dgm:t>
    </dgm:pt>
    <dgm:pt modelId="{938D7359-4170-48B1-8360-66A05FEFB08F}" type="sibTrans" cxnId="{2CE23109-3B5D-4CAD-9C15-8599FE7E0096}">
      <dgm:prSet/>
      <dgm:spPr/>
      <dgm:t>
        <a:bodyPr/>
        <a:lstStyle/>
        <a:p>
          <a:endParaRPr lang="zh-CN" altLang="en-US"/>
        </a:p>
      </dgm:t>
    </dgm:pt>
    <dgm:pt modelId="{350426AA-7BD4-4CD1-9A3B-CB583BD60449}">
      <dgm:prSet phldrT="[文本]"/>
      <dgm:spPr/>
      <dgm:t>
        <a:bodyPr/>
        <a:lstStyle/>
        <a:p>
          <a:r>
            <a:rPr lang="zh-CN" altLang="en-US" dirty="0"/>
            <a:t>促进人的全面发展</a:t>
          </a:r>
        </a:p>
      </dgm:t>
    </dgm:pt>
    <dgm:pt modelId="{E0104EEE-0C21-43CB-8494-1C7F7C78099E}" type="parTrans" cxnId="{4546AF63-9AEA-458F-9733-8ED7E4D6906E}">
      <dgm:prSet/>
      <dgm:spPr/>
      <dgm:t>
        <a:bodyPr/>
        <a:lstStyle/>
        <a:p>
          <a:endParaRPr lang="zh-CN" altLang="en-US"/>
        </a:p>
      </dgm:t>
    </dgm:pt>
    <dgm:pt modelId="{92C2A923-AB6D-4332-ABB5-FE334712234B}" type="sibTrans" cxnId="{4546AF63-9AEA-458F-9733-8ED7E4D6906E}">
      <dgm:prSet/>
      <dgm:spPr/>
      <dgm:t>
        <a:bodyPr/>
        <a:lstStyle/>
        <a:p>
          <a:endParaRPr lang="zh-CN" altLang="en-US"/>
        </a:p>
      </dgm:t>
    </dgm:pt>
    <dgm:pt modelId="{453FBF19-5826-4F06-95D7-B40653C2A8B9}" type="pres">
      <dgm:prSet presAssocID="{7ABE6046-0EA4-4020-92A3-BA6F5B399EF0}" presName="linear" presStyleCnt="0">
        <dgm:presLayoutVars>
          <dgm:dir/>
          <dgm:animLvl val="lvl"/>
          <dgm:resizeHandles val="exact"/>
        </dgm:presLayoutVars>
      </dgm:prSet>
      <dgm:spPr/>
    </dgm:pt>
    <dgm:pt modelId="{BE98B89D-5E12-440F-8EE0-8F8D27FCC90F}" type="pres">
      <dgm:prSet presAssocID="{41BB28F9-8225-49A1-87A1-107EC1B5CC44}" presName="parentLin" presStyleCnt="0"/>
      <dgm:spPr/>
    </dgm:pt>
    <dgm:pt modelId="{466D2C62-F856-485B-8571-79EBA4B54610}" type="pres">
      <dgm:prSet presAssocID="{41BB28F9-8225-49A1-87A1-107EC1B5CC44}" presName="parentLeftMargin" presStyleLbl="node1" presStyleIdx="0" presStyleCnt="4"/>
      <dgm:spPr/>
    </dgm:pt>
    <dgm:pt modelId="{3450CA81-50CC-4503-A83A-4BE62AB987E9}" type="pres">
      <dgm:prSet presAssocID="{41BB28F9-8225-49A1-87A1-107EC1B5CC44}" presName="parentText" presStyleLbl="node1" presStyleIdx="0" presStyleCnt="4">
        <dgm:presLayoutVars>
          <dgm:chMax val="0"/>
          <dgm:bulletEnabled val="1"/>
        </dgm:presLayoutVars>
      </dgm:prSet>
      <dgm:spPr/>
    </dgm:pt>
    <dgm:pt modelId="{DE6A274F-9B8A-4BB3-ABA9-869515485093}" type="pres">
      <dgm:prSet presAssocID="{41BB28F9-8225-49A1-87A1-107EC1B5CC44}" presName="negativeSpace" presStyleCnt="0"/>
      <dgm:spPr/>
    </dgm:pt>
    <dgm:pt modelId="{E7489B94-13F7-4FB8-B6CB-BE87AF428707}" type="pres">
      <dgm:prSet presAssocID="{41BB28F9-8225-49A1-87A1-107EC1B5CC44}" presName="childText" presStyleLbl="conFgAcc1" presStyleIdx="0" presStyleCnt="4">
        <dgm:presLayoutVars>
          <dgm:bulletEnabled val="1"/>
        </dgm:presLayoutVars>
      </dgm:prSet>
      <dgm:spPr/>
    </dgm:pt>
    <dgm:pt modelId="{66680D6D-7892-4D24-A507-A34D66163516}" type="pres">
      <dgm:prSet presAssocID="{27A4409E-799B-44B8-8F6C-F70DE6CB0443}" presName="spaceBetweenRectangles" presStyleCnt="0"/>
      <dgm:spPr/>
    </dgm:pt>
    <dgm:pt modelId="{518D866F-817F-4CDD-8407-9EC1AB6EBF0B}" type="pres">
      <dgm:prSet presAssocID="{EC842529-857A-45AE-B799-BDCB913E5282}" presName="parentLin" presStyleCnt="0"/>
      <dgm:spPr/>
    </dgm:pt>
    <dgm:pt modelId="{1DF0FDE1-047F-4800-8491-A484B4B6828C}" type="pres">
      <dgm:prSet presAssocID="{EC842529-857A-45AE-B799-BDCB913E5282}" presName="parentLeftMargin" presStyleLbl="node1" presStyleIdx="0" presStyleCnt="4"/>
      <dgm:spPr/>
    </dgm:pt>
    <dgm:pt modelId="{ECBFCFED-CC7E-42D8-9BAF-A7A3F17318C5}" type="pres">
      <dgm:prSet presAssocID="{EC842529-857A-45AE-B799-BDCB913E5282}" presName="parentText" presStyleLbl="node1" presStyleIdx="1" presStyleCnt="4">
        <dgm:presLayoutVars>
          <dgm:chMax val="0"/>
          <dgm:bulletEnabled val="1"/>
        </dgm:presLayoutVars>
      </dgm:prSet>
      <dgm:spPr/>
    </dgm:pt>
    <dgm:pt modelId="{42F9B288-0128-4873-A1A6-4C312D5ED111}" type="pres">
      <dgm:prSet presAssocID="{EC842529-857A-45AE-B799-BDCB913E5282}" presName="negativeSpace" presStyleCnt="0"/>
      <dgm:spPr/>
    </dgm:pt>
    <dgm:pt modelId="{E16B7D7D-3167-4628-BE1E-9F215FD9F9A6}" type="pres">
      <dgm:prSet presAssocID="{EC842529-857A-45AE-B799-BDCB913E5282}" presName="childText" presStyleLbl="conFgAcc1" presStyleIdx="1" presStyleCnt="4">
        <dgm:presLayoutVars>
          <dgm:bulletEnabled val="1"/>
        </dgm:presLayoutVars>
      </dgm:prSet>
      <dgm:spPr/>
    </dgm:pt>
    <dgm:pt modelId="{9156A326-FA5E-4C52-9101-E074EB0194EC}" type="pres">
      <dgm:prSet presAssocID="{9062B82A-8512-45B3-B19C-0816951DF794}" presName="spaceBetweenRectangles" presStyleCnt="0"/>
      <dgm:spPr/>
    </dgm:pt>
    <dgm:pt modelId="{C552E35C-BB22-4D92-8458-C441AE10FD7B}" type="pres">
      <dgm:prSet presAssocID="{46F5095D-DF4B-4286-BB34-A6CB0F65A96F}" presName="parentLin" presStyleCnt="0"/>
      <dgm:spPr/>
    </dgm:pt>
    <dgm:pt modelId="{263EB243-0CDB-4BE1-9260-ABD908C3EC92}" type="pres">
      <dgm:prSet presAssocID="{46F5095D-DF4B-4286-BB34-A6CB0F65A96F}" presName="parentLeftMargin" presStyleLbl="node1" presStyleIdx="1" presStyleCnt="4"/>
      <dgm:spPr/>
    </dgm:pt>
    <dgm:pt modelId="{179FE25C-7BC2-4538-A500-48BF44CFCDB5}" type="pres">
      <dgm:prSet presAssocID="{46F5095D-DF4B-4286-BB34-A6CB0F65A96F}" presName="parentText" presStyleLbl="node1" presStyleIdx="2" presStyleCnt="4">
        <dgm:presLayoutVars>
          <dgm:chMax val="0"/>
          <dgm:bulletEnabled val="1"/>
        </dgm:presLayoutVars>
      </dgm:prSet>
      <dgm:spPr/>
    </dgm:pt>
    <dgm:pt modelId="{65A18264-B0AD-4878-B5C6-00ABB73D7D67}" type="pres">
      <dgm:prSet presAssocID="{46F5095D-DF4B-4286-BB34-A6CB0F65A96F}" presName="negativeSpace" presStyleCnt="0"/>
      <dgm:spPr/>
    </dgm:pt>
    <dgm:pt modelId="{4978B665-A28F-4DE3-91F7-AC9D4A00617E}" type="pres">
      <dgm:prSet presAssocID="{46F5095D-DF4B-4286-BB34-A6CB0F65A96F}" presName="childText" presStyleLbl="conFgAcc1" presStyleIdx="2" presStyleCnt="4">
        <dgm:presLayoutVars>
          <dgm:bulletEnabled val="1"/>
        </dgm:presLayoutVars>
      </dgm:prSet>
      <dgm:spPr/>
    </dgm:pt>
    <dgm:pt modelId="{54EF857F-08B5-4810-841A-BBF3DEDCEB33}" type="pres">
      <dgm:prSet presAssocID="{938D7359-4170-48B1-8360-66A05FEFB08F}" presName="spaceBetweenRectangles" presStyleCnt="0"/>
      <dgm:spPr/>
    </dgm:pt>
    <dgm:pt modelId="{6AB9CB82-2BF3-45FD-9D3C-42401BD32C05}" type="pres">
      <dgm:prSet presAssocID="{350426AA-7BD4-4CD1-9A3B-CB583BD60449}" presName="parentLin" presStyleCnt="0"/>
      <dgm:spPr/>
    </dgm:pt>
    <dgm:pt modelId="{E9480171-792C-40AA-84C5-7219BCF6FE71}" type="pres">
      <dgm:prSet presAssocID="{350426AA-7BD4-4CD1-9A3B-CB583BD60449}" presName="parentLeftMargin" presStyleLbl="node1" presStyleIdx="2" presStyleCnt="4"/>
      <dgm:spPr/>
    </dgm:pt>
    <dgm:pt modelId="{5EAC092F-2AE3-47B5-8BAA-272F15B97DD3}" type="pres">
      <dgm:prSet presAssocID="{350426AA-7BD4-4CD1-9A3B-CB583BD60449}" presName="parentText" presStyleLbl="node1" presStyleIdx="3" presStyleCnt="4">
        <dgm:presLayoutVars>
          <dgm:chMax val="0"/>
          <dgm:bulletEnabled val="1"/>
        </dgm:presLayoutVars>
      </dgm:prSet>
      <dgm:spPr/>
    </dgm:pt>
    <dgm:pt modelId="{8925B595-4D92-4D82-9D5B-6551CF86EDFA}" type="pres">
      <dgm:prSet presAssocID="{350426AA-7BD4-4CD1-9A3B-CB583BD60449}" presName="negativeSpace" presStyleCnt="0"/>
      <dgm:spPr/>
    </dgm:pt>
    <dgm:pt modelId="{8FDB63F4-E533-452D-BF59-D6133C1A86CB}" type="pres">
      <dgm:prSet presAssocID="{350426AA-7BD4-4CD1-9A3B-CB583BD60449}" presName="childText" presStyleLbl="conFgAcc1" presStyleIdx="3" presStyleCnt="4">
        <dgm:presLayoutVars>
          <dgm:bulletEnabled val="1"/>
        </dgm:presLayoutVars>
      </dgm:prSet>
      <dgm:spPr/>
    </dgm:pt>
  </dgm:ptLst>
  <dgm:cxnLst>
    <dgm:cxn modelId="{7DDE8905-8E05-4288-B4D9-04274977DFF3}" type="presOf" srcId="{41BB28F9-8225-49A1-87A1-107EC1B5CC44}" destId="{466D2C62-F856-485B-8571-79EBA4B54610}" srcOrd="0" destOrd="0" presId="urn:microsoft.com/office/officeart/2005/8/layout/list1"/>
    <dgm:cxn modelId="{2CE23109-3B5D-4CAD-9C15-8599FE7E0096}" srcId="{7ABE6046-0EA4-4020-92A3-BA6F5B399EF0}" destId="{46F5095D-DF4B-4286-BB34-A6CB0F65A96F}" srcOrd="2" destOrd="0" parTransId="{509C05F3-3AB4-4F8E-BB10-83C3CA45BB1B}" sibTransId="{938D7359-4170-48B1-8360-66A05FEFB08F}"/>
    <dgm:cxn modelId="{B78D7433-D1A2-41B1-B1A9-44044208ECF7}" type="presOf" srcId="{41BB28F9-8225-49A1-87A1-107EC1B5CC44}" destId="{3450CA81-50CC-4503-A83A-4BE62AB987E9}" srcOrd="1" destOrd="0" presId="urn:microsoft.com/office/officeart/2005/8/layout/list1"/>
    <dgm:cxn modelId="{D394C05F-2A87-4B3C-8D5D-421C8CA724D0}" type="presOf" srcId="{350426AA-7BD4-4CD1-9A3B-CB583BD60449}" destId="{E9480171-792C-40AA-84C5-7219BCF6FE71}" srcOrd="0" destOrd="0" presId="urn:microsoft.com/office/officeart/2005/8/layout/list1"/>
    <dgm:cxn modelId="{4546AF63-9AEA-458F-9733-8ED7E4D6906E}" srcId="{7ABE6046-0EA4-4020-92A3-BA6F5B399EF0}" destId="{350426AA-7BD4-4CD1-9A3B-CB583BD60449}" srcOrd="3" destOrd="0" parTransId="{E0104EEE-0C21-43CB-8494-1C7F7C78099E}" sibTransId="{92C2A923-AB6D-4332-ABB5-FE334712234B}"/>
    <dgm:cxn modelId="{B71F7D48-A115-4106-A76E-047640D772ED}" type="presOf" srcId="{EC842529-857A-45AE-B799-BDCB913E5282}" destId="{ECBFCFED-CC7E-42D8-9BAF-A7A3F17318C5}" srcOrd="1" destOrd="0" presId="urn:microsoft.com/office/officeart/2005/8/layout/list1"/>
    <dgm:cxn modelId="{4516AE69-D67F-4370-8013-21781FEFEADD}" srcId="{7ABE6046-0EA4-4020-92A3-BA6F5B399EF0}" destId="{EC842529-857A-45AE-B799-BDCB913E5282}" srcOrd="1" destOrd="0" parTransId="{28CD2B80-0DEC-45CE-9F37-D758CA89C967}" sibTransId="{9062B82A-8512-45B3-B19C-0816951DF794}"/>
    <dgm:cxn modelId="{DDA2B883-CFE5-4A18-9BB6-2E518F1E0CA1}" type="presOf" srcId="{7ABE6046-0EA4-4020-92A3-BA6F5B399EF0}" destId="{453FBF19-5826-4F06-95D7-B40653C2A8B9}" srcOrd="0" destOrd="0" presId="urn:microsoft.com/office/officeart/2005/8/layout/list1"/>
    <dgm:cxn modelId="{BFEA0984-4879-4FA3-8AE8-5B22E0011DD7}" type="presOf" srcId="{46F5095D-DF4B-4286-BB34-A6CB0F65A96F}" destId="{179FE25C-7BC2-4538-A500-48BF44CFCDB5}" srcOrd="1" destOrd="0" presId="urn:microsoft.com/office/officeart/2005/8/layout/list1"/>
    <dgm:cxn modelId="{C01FA48C-587F-47F1-8B45-B7AEE8B1354C}" srcId="{7ABE6046-0EA4-4020-92A3-BA6F5B399EF0}" destId="{41BB28F9-8225-49A1-87A1-107EC1B5CC44}" srcOrd="0" destOrd="0" parTransId="{3B0DDE89-7485-417C-960E-DDE6F73A5042}" sibTransId="{27A4409E-799B-44B8-8F6C-F70DE6CB0443}"/>
    <dgm:cxn modelId="{622CCFAB-6875-415C-A1AA-AC500F91CC4D}" type="presOf" srcId="{EC842529-857A-45AE-B799-BDCB913E5282}" destId="{1DF0FDE1-047F-4800-8491-A484B4B6828C}" srcOrd="0" destOrd="0" presId="urn:microsoft.com/office/officeart/2005/8/layout/list1"/>
    <dgm:cxn modelId="{635EC6D8-E603-42CB-9C34-1FEE2318EFDC}" type="presOf" srcId="{350426AA-7BD4-4CD1-9A3B-CB583BD60449}" destId="{5EAC092F-2AE3-47B5-8BAA-272F15B97DD3}" srcOrd="1" destOrd="0" presId="urn:microsoft.com/office/officeart/2005/8/layout/list1"/>
    <dgm:cxn modelId="{F53CB4EF-E7F5-44B9-81BA-8FE88D22BB03}" type="presOf" srcId="{46F5095D-DF4B-4286-BB34-A6CB0F65A96F}" destId="{263EB243-0CDB-4BE1-9260-ABD908C3EC92}" srcOrd="0" destOrd="0" presId="urn:microsoft.com/office/officeart/2005/8/layout/list1"/>
    <dgm:cxn modelId="{D94E39DB-E232-411C-831F-05B3194276B9}" type="presParOf" srcId="{453FBF19-5826-4F06-95D7-B40653C2A8B9}" destId="{BE98B89D-5E12-440F-8EE0-8F8D27FCC90F}" srcOrd="0" destOrd="0" presId="urn:microsoft.com/office/officeart/2005/8/layout/list1"/>
    <dgm:cxn modelId="{2A95CA07-25A8-496E-8ECE-B015E617DB05}" type="presParOf" srcId="{BE98B89D-5E12-440F-8EE0-8F8D27FCC90F}" destId="{466D2C62-F856-485B-8571-79EBA4B54610}" srcOrd="0" destOrd="0" presId="urn:microsoft.com/office/officeart/2005/8/layout/list1"/>
    <dgm:cxn modelId="{0065CC10-DB0B-449E-8EAA-CB459311148C}" type="presParOf" srcId="{BE98B89D-5E12-440F-8EE0-8F8D27FCC90F}" destId="{3450CA81-50CC-4503-A83A-4BE62AB987E9}" srcOrd="1" destOrd="0" presId="urn:microsoft.com/office/officeart/2005/8/layout/list1"/>
    <dgm:cxn modelId="{DF14A0C2-765D-4493-907F-596519936512}" type="presParOf" srcId="{453FBF19-5826-4F06-95D7-B40653C2A8B9}" destId="{DE6A274F-9B8A-4BB3-ABA9-869515485093}" srcOrd="1" destOrd="0" presId="urn:microsoft.com/office/officeart/2005/8/layout/list1"/>
    <dgm:cxn modelId="{AA06A320-0C37-4C5D-AA1C-85A1C7B93DA9}" type="presParOf" srcId="{453FBF19-5826-4F06-95D7-B40653C2A8B9}" destId="{E7489B94-13F7-4FB8-B6CB-BE87AF428707}" srcOrd="2" destOrd="0" presId="urn:microsoft.com/office/officeart/2005/8/layout/list1"/>
    <dgm:cxn modelId="{DB1522A8-E407-4B55-8E9F-08C845A26EBD}" type="presParOf" srcId="{453FBF19-5826-4F06-95D7-B40653C2A8B9}" destId="{66680D6D-7892-4D24-A507-A34D66163516}" srcOrd="3" destOrd="0" presId="urn:microsoft.com/office/officeart/2005/8/layout/list1"/>
    <dgm:cxn modelId="{D650C49D-4191-4401-B99A-2C29CAEF620F}" type="presParOf" srcId="{453FBF19-5826-4F06-95D7-B40653C2A8B9}" destId="{518D866F-817F-4CDD-8407-9EC1AB6EBF0B}" srcOrd="4" destOrd="0" presId="urn:microsoft.com/office/officeart/2005/8/layout/list1"/>
    <dgm:cxn modelId="{7050AAAE-FB26-4075-B217-B67056BF3CE1}" type="presParOf" srcId="{518D866F-817F-4CDD-8407-9EC1AB6EBF0B}" destId="{1DF0FDE1-047F-4800-8491-A484B4B6828C}" srcOrd="0" destOrd="0" presId="urn:microsoft.com/office/officeart/2005/8/layout/list1"/>
    <dgm:cxn modelId="{C497445F-8281-45B0-BA61-B414CC77FBD3}" type="presParOf" srcId="{518D866F-817F-4CDD-8407-9EC1AB6EBF0B}" destId="{ECBFCFED-CC7E-42D8-9BAF-A7A3F17318C5}" srcOrd="1" destOrd="0" presId="urn:microsoft.com/office/officeart/2005/8/layout/list1"/>
    <dgm:cxn modelId="{1EC29784-2A44-4AF3-A96C-F9C21FCC702E}" type="presParOf" srcId="{453FBF19-5826-4F06-95D7-B40653C2A8B9}" destId="{42F9B288-0128-4873-A1A6-4C312D5ED111}" srcOrd="5" destOrd="0" presId="urn:microsoft.com/office/officeart/2005/8/layout/list1"/>
    <dgm:cxn modelId="{88DC331F-AD1C-4920-AD84-F382438881DE}" type="presParOf" srcId="{453FBF19-5826-4F06-95D7-B40653C2A8B9}" destId="{E16B7D7D-3167-4628-BE1E-9F215FD9F9A6}" srcOrd="6" destOrd="0" presId="urn:microsoft.com/office/officeart/2005/8/layout/list1"/>
    <dgm:cxn modelId="{5C6F4F7B-661F-4A19-9E4E-C99BC58FFE6F}" type="presParOf" srcId="{453FBF19-5826-4F06-95D7-B40653C2A8B9}" destId="{9156A326-FA5E-4C52-9101-E074EB0194EC}" srcOrd="7" destOrd="0" presId="urn:microsoft.com/office/officeart/2005/8/layout/list1"/>
    <dgm:cxn modelId="{601C93B5-DA87-48A9-96A1-59A6813CA22F}" type="presParOf" srcId="{453FBF19-5826-4F06-95D7-B40653C2A8B9}" destId="{C552E35C-BB22-4D92-8458-C441AE10FD7B}" srcOrd="8" destOrd="0" presId="urn:microsoft.com/office/officeart/2005/8/layout/list1"/>
    <dgm:cxn modelId="{48346A7A-0317-46E8-9A93-CED6342ECEF3}" type="presParOf" srcId="{C552E35C-BB22-4D92-8458-C441AE10FD7B}" destId="{263EB243-0CDB-4BE1-9260-ABD908C3EC92}" srcOrd="0" destOrd="0" presId="urn:microsoft.com/office/officeart/2005/8/layout/list1"/>
    <dgm:cxn modelId="{EF2ADE55-9FDF-43B9-B814-EE7A7DB54ADE}" type="presParOf" srcId="{C552E35C-BB22-4D92-8458-C441AE10FD7B}" destId="{179FE25C-7BC2-4538-A500-48BF44CFCDB5}" srcOrd="1" destOrd="0" presId="urn:microsoft.com/office/officeart/2005/8/layout/list1"/>
    <dgm:cxn modelId="{C188E39B-805D-4B9A-B56D-2B2837667C1E}" type="presParOf" srcId="{453FBF19-5826-4F06-95D7-B40653C2A8B9}" destId="{65A18264-B0AD-4878-B5C6-00ABB73D7D67}" srcOrd="9" destOrd="0" presId="urn:microsoft.com/office/officeart/2005/8/layout/list1"/>
    <dgm:cxn modelId="{63CA9161-D592-4F76-8182-A0C372776745}" type="presParOf" srcId="{453FBF19-5826-4F06-95D7-B40653C2A8B9}" destId="{4978B665-A28F-4DE3-91F7-AC9D4A00617E}" srcOrd="10" destOrd="0" presId="urn:microsoft.com/office/officeart/2005/8/layout/list1"/>
    <dgm:cxn modelId="{6D35863D-88BE-4BD1-A19E-29290982B05C}" type="presParOf" srcId="{453FBF19-5826-4F06-95D7-B40653C2A8B9}" destId="{54EF857F-08B5-4810-841A-BBF3DEDCEB33}" srcOrd="11" destOrd="0" presId="urn:microsoft.com/office/officeart/2005/8/layout/list1"/>
    <dgm:cxn modelId="{B5C1F048-34EE-402C-8B4A-65E182C0A722}" type="presParOf" srcId="{453FBF19-5826-4F06-95D7-B40653C2A8B9}" destId="{6AB9CB82-2BF3-45FD-9D3C-42401BD32C05}" srcOrd="12" destOrd="0" presId="urn:microsoft.com/office/officeart/2005/8/layout/list1"/>
    <dgm:cxn modelId="{6C688230-12B1-40AB-9951-498CCDD214D5}" type="presParOf" srcId="{6AB9CB82-2BF3-45FD-9D3C-42401BD32C05}" destId="{E9480171-792C-40AA-84C5-7219BCF6FE71}" srcOrd="0" destOrd="0" presId="urn:microsoft.com/office/officeart/2005/8/layout/list1"/>
    <dgm:cxn modelId="{72CB692B-A189-46C2-899E-546EAE9F8A9C}" type="presParOf" srcId="{6AB9CB82-2BF3-45FD-9D3C-42401BD32C05}" destId="{5EAC092F-2AE3-47B5-8BAA-272F15B97DD3}" srcOrd="1" destOrd="0" presId="urn:microsoft.com/office/officeart/2005/8/layout/list1"/>
    <dgm:cxn modelId="{B4FBED13-A552-4912-A544-46A31A6EAD0A}" type="presParOf" srcId="{453FBF19-5826-4F06-95D7-B40653C2A8B9}" destId="{8925B595-4D92-4D82-9D5B-6551CF86EDFA}" srcOrd="13" destOrd="0" presId="urn:microsoft.com/office/officeart/2005/8/layout/list1"/>
    <dgm:cxn modelId="{6ECEF871-18D9-4C5C-8B3B-27E735CF0580}" type="presParOf" srcId="{453FBF19-5826-4F06-95D7-B40653C2A8B9}" destId="{8FDB63F4-E533-452D-BF59-D6133C1A86C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2758F-BFFA-4104-A8BF-E0D541AC8CF9}">
      <dsp:nvSpPr>
        <dsp:cNvPr id="0" name=""/>
        <dsp:cNvSpPr/>
      </dsp:nvSpPr>
      <dsp:spPr>
        <a:xfrm>
          <a:off x="422239" y="987"/>
          <a:ext cx="1405064" cy="140506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生产力与生产关系的矛盾</a:t>
          </a:r>
        </a:p>
      </dsp:txBody>
      <dsp:txXfrm>
        <a:off x="628006" y="206754"/>
        <a:ext cx="993530" cy="993530"/>
      </dsp:txXfrm>
    </dsp:sp>
    <dsp:sp modelId="{829A5AA5-652E-47D0-93D6-780DD5FDCC65}">
      <dsp:nvSpPr>
        <dsp:cNvPr id="0" name=""/>
        <dsp:cNvSpPr/>
      </dsp:nvSpPr>
      <dsp:spPr>
        <a:xfrm>
          <a:off x="717303" y="1520143"/>
          <a:ext cx="814937" cy="814937"/>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825323" y="1831775"/>
        <a:ext cx="598897" cy="191673"/>
      </dsp:txXfrm>
    </dsp:sp>
    <dsp:sp modelId="{D98AD628-40EE-42BB-B3B1-AA7A6DFE81A9}">
      <dsp:nvSpPr>
        <dsp:cNvPr id="0" name=""/>
        <dsp:cNvSpPr/>
      </dsp:nvSpPr>
      <dsp:spPr>
        <a:xfrm>
          <a:off x="422239" y="2449171"/>
          <a:ext cx="1405064" cy="1405064"/>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经济基础与上层建筑的矛盾</a:t>
          </a:r>
        </a:p>
      </dsp:txBody>
      <dsp:txXfrm>
        <a:off x="628006" y="2654938"/>
        <a:ext cx="993530" cy="993530"/>
      </dsp:txXfrm>
    </dsp:sp>
    <dsp:sp modelId="{37A91371-8293-4A75-BE24-91701D93D952}">
      <dsp:nvSpPr>
        <dsp:cNvPr id="0" name=""/>
        <dsp:cNvSpPr/>
      </dsp:nvSpPr>
      <dsp:spPr>
        <a:xfrm>
          <a:off x="2038064" y="1666270"/>
          <a:ext cx="446810" cy="522683"/>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2038064" y="1770807"/>
        <a:ext cx="312767" cy="313609"/>
      </dsp:txXfrm>
    </dsp:sp>
    <dsp:sp modelId="{46E306EE-1AB2-48D3-957F-D34F240475C5}">
      <dsp:nvSpPr>
        <dsp:cNvPr id="0" name=""/>
        <dsp:cNvSpPr/>
      </dsp:nvSpPr>
      <dsp:spPr>
        <a:xfrm>
          <a:off x="2670343" y="522547"/>
          <a:ext cx="2810129" cy="2810129"/>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zh-CN" altLang="en-US" sz="4600" kern="1200" dirty="0"/>
            <a:t>社会基本矛盾</a:t>
          </a:r>
        </a:p>
      </dsp:txBody>
      <dsp:txXfrm>
        <a:off x="3081877" y="934081"/>
        <a:ext cx="1987061" cy="1987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89B94-13F7-4FB8-B6CB-BE87AF428707}">
      <dsp:nvSpPr>
        <dsp:cNvPr id="0" name=""/>
        <dsp:cNvSpPr/>
      </dsp:nvSpPr>
      <dsp:spPr>
        <a:xfrm>
          <a:off x="0" y="247066"/>
          <a:ext cx="5320546" cy="352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50CA81-50CC-4503-A83A-4BE62AB987E9}">
      <dsp:nvSpPr>
        <dsp:cNvPr id="0" name=""/>
        <dsp:cNvSpPr/>
      </dsp:nvSpPr>
      <dsp:spPr>
        <a:xfrm>
          <a:off x="266027" y="40426"/>
          <a:ext cx="3724382" cy="413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73" tIns="0" rIns="140773" bIns="0" numCol="1" spcCol="1270" anchor="ctr" anchorCtr="0">
          <a:noAutofit/>
        </a:bodyPr>
        <a:lstStyle/>
        <a:p>
          <a:pPr marL="0" lvl="0" indent="0" algn="l" defTabSz="622300">
            <a:lnSpc>
              <a:spcPct val="90000"/>
            </a:lnSpc>
            <a:spcBef>
              <a:spcPct val="0"/>
            </a:spcBef>
            <a:spcAft>
              <a:spcPct val="35000"/>
            </a:spcAft>
            <a:buNone/>
          </a:pPr>
          <a:r>
            <a:rPr lang="zh-CN" altLang="en-US" sz="1400" kern="1200" dirty="0"/>
            <a:t>促进生产力的发展</a:t>
          </a:r>
        </a:p>
      </dsp:txBody>
      <dsp:txXfrm>
        <a:off x="286202" y="60601"/>
        <a:ext cx="3684032" cy="372930"/>
      </dsp:txXfrm>
    </dsp:sp>
    <dsp:sp modelId="{E16B7D7D-3167-4628-BE1E-9F215FD9F9A6}">
      <dsp:nvSpPr>
        <dsp:cNvPr id="0" name=""/>
        <dsp:cNvSpPr/>
      </dsp:nvSpPr>
      <dsp:spPr>
        <a:xfrm>
          <a:off x="0" y="882106"/>
          <a:ext cx="5320546" cy="352800"/>
        </a:xfrm>
        <a:prstGeom prst="rect">
          <a:avLst/>
        </a:prstGeom>
        <a:solidFill>
          <a:schemeClr val="lt1">
            <a:alpha val="90000"/>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BFCFED-CC7E-42D8-9BAF-A7A3F17318C5}">
      <dsp:nvSpPr>
        <dsp:cNvPr id="0" name=""/>
        <dsp:cNvSpPr/>
      </dsp:nvSpPr>
      <dsp:spPr>
        <a:xfrm>
          <a:off x="266027" y="675466"/>
          <a:ext cx="3724382" cy="413280"/>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73" tIns="0" rIns="140773" bIns="0" numCol="1" spcCol="1270" anchor="ctr" anchorCtr="0">
          <a:noAutofit/>
        </a:bodyPr>
        <a:lstStyle/>
        <a:p>
          <a:pPr marL="0" lvl="0" indent="0" algn="l" defTabSz="622300">
            <a:lnSpc>
              <a:spcPct val="90000"/>
            </a:lnSpc>
            <a:spcBef>
              <a:spcPct val="0"/>
            </a:spcBef>
            <a:spcAft>
              <a:spcPct val="35000"/>
            </a:spcAft>
            <a:buNone/>
          </a:pPr>
          <a:r>
            <a:rPr lang="zh-CN" altLang="en-US" sz="1400" kern="1200" dirty="0"/>
            <a:t>促进社会关系的进步</a:t>
          </a:r>
        </a:p>
      </dsp:txBody>
      <dsp:txXfrm>
        <a:off x="286202" y="695641"/>
        <a:ext cx="3684032" cy="372930"/>
      </dsp:txXfrm>
    </dsp:sp>
    <dsp:sp modelId="{4978B665-A28F-4DE3-91F7-AC9D4A00617E}">
      <dsp:nvSpPr>
        <dsp:cNvPr id="0" name=""/>
        <dsp:cNvSpPr/>
      </dsp:nvSpPr>
      <dsp:spPr>
        <a:xfrm>
          <a:off x="0" y="1517146"/>
          <a:ext cx="5320546" cy="352800"/>
        </a:xfrm>
        <a:prstGeom prst="rect">
          <a:avLst/>
        </a:prstGeom>
        <a:solidFill>
          <a:schemeClr val="lt1">
            <a:alpha val="90000"/>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9FE25C-7BC2-4538-A500-48BF44CFCDB5}">
      <dsp:nvSpPr>
        <dsp:cNvPr id="0" name=""/>
        <dsp:cNvSpPr/>
      </dsp:nvSpPr>
      <dsp:spPr>
        <a:xfrm>
          <a:off x="266027" y="1310506"/>
          <a:ext cx="3724382" cy="41328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73" tIns="0" rIns="140773" bIns="0" numCol="1" spcCol="1270" anchor="ctr" anchorCtr="0">
          <a:noAutofit/>
        </a:bodyPr>
        <a:lstStyle/>
        <a:p>
          <a:pPr marL="0" lvl="0" indent="0" algn="l" defTabSz="622300">
            <a:lnSpc>
              <a:spcPct val="90000"/>
            </a:lnSpc>
            <a:spcBef>
              <a:spcPct val="0"/>
            </a:spcBef>
            <a:spcAft>
              <a:spcPct val="35000"/>
            </a:spcAft>
            <a:buNone/>
          </a:pPr>
          <a:r>
            <a:rPr lang="zh-CN" altLang="en-US" sz="1400" kern="1200" dirty="0"/>
            <a:t>促进文化的发展与传播</a:t>
          </a:r>
        </a:p>
      </dsp:txBody>
      <dsp:txXfrm>
        <a:off x="286202" y="1330681"/>
        <a:ext cx="3684032" cy="372930"/>
      </dsp:txXfrm>
    </dsp:sp>
    <dsp:sp modelId="{8FDB63F4-E533-452D-BF59-D6133C1A86CB}">
      <dsp:nvSpPr>
        <dsp:cNvPr id="0" name=""/>
        <dsp:cNvSpPr/>
      </dsp:nvSpPr>
      <dsp:spPr>
        <a:xfrm>
          <a:off x="0" y="2152186"/>
          <a:ext cx="5320546" cy="3528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AC092F-2AE3-47B5-8BAA-272F15B97DD3}">
      <dsp:nvSpPr>
        <dsp:cNvPr id="0" name=""/>
        <dsp:cNvSpPr/>
      </dsp:nvSpPr>
      <dsp:spPr>
        <a:xfrm>
          <a:off x="266027" y="1945546"/>
          <a:ext cx="3724382" cy="41328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73" tIns="0" rIns="140773" bIns="0" numCol="1" spcCol="1270" anchor="ctr" anchorCtr="0">
          <a:noAutofit/>
        </a:bodyPr>
        <a:lstStyle/>
        <a:p>
          <a:pPr marL="0" lvl="0" indent="0" algn="l" defTabSz="622300">
            <a:lnSpc>
              <a:spcPct val="90000"/>
            </a:lnSpc>
            <a:spcBef>
              <a:spcPct val="0"/>
            </a:spcBef>
            <a:spcAft>
              <a:spcPct val="35000"/>
            </a:spcAft>
            <a:buNone/>
          </a:pPr>
          <a:r>
            <a:rPr lang="zh-CN" altLang="en-US" sz="1400" kern="1200" dirty="0"/>
            <a:t>促进人的全面发展</a:t>
          </a:r>
        </a:p>
      </dsp:txBody>
      <dsp:txXfrm>
        <a:off x="286202" y="1965721"/>
        <a:ext cx="3684032"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1A335-1743-4BED-80BD-FB564492AC95}" type="datetimeFigureOut">
              <a:rPr lang="zh-CN" altLang="en-US" smtClean="0"/>
              <a:t>2021/10/14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15D47-07A0-42B0-9303-24E9B7B5155B}" type="slidenum">
              <a:rPr lang="zh-CN" altLang="en-US" smtClean="0"/>
              <a:t>‹#›</a:t>
            </a:fld>
            <a:endParaRPr lang="zh-CN" altLang="en-US"/>
          </a:p>
        </p:txBody>
      </p:sp>
    </p:spTree>
    <p:extLst>
      <p:ext uri="{BB962C8B-B14F-4D97-AF65-F5344CB8AC3E}">
        <p14:creationId xmlns:p14="http://schemas.microsoft.com/office/powerpoint/2010/main" val="315330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此处展开谈一谈改革开放。</a:t>
            </a:r>
            <a:r>
              <a:rPr lang="en-US" altLang="zh-CN" dirty="0"/>
              <a:t>1</a:t>
            </a:r>
            <a:r>
              <a:rPr lang="zh-CN" altLang="en-US" dirty="0"/>
              <a:t>）改革开放初期的试验经历，雇佣多少人算资本家的问题？</a:t>
            </a:r>
            <a:r>
              <a:rPr lang="en-US" altLang="zh-CN" dirty="0"/>
              <a:t>2</a:t>
            </a:r>
            <a:r>
              <a:rPr lang="zh-CN" altLang="en-US" dirty="0"/>
              <a:t>）莲花山公园、</a:t>
            </a:r>
            <a:r>
              <a:rPr lang="zh-CN" altLang="en-US" b="1" dirty="0"/>
              <a:t>深圳劳务工博物馆</a:t>
            </a:r>
            <a:r>
              <a:rPr lang="zh-CN" altLang="en-US" dirty="0"/>
              <a:t>，改革开放的三来一补，来料加工，来件组装，来样加工，补偿贸易，。。。</a:t>
            </a:r>
          </a:p>
        </p:txBody>
      </p:sp>
      <p:sp>
        <p:nvSpPr>
          <p:cNvPr id="4" name="灯片编号占位符 3"/>
          <p:cNvSpPr>
            <a:spLocks noGrp="1"/>
          </p:cNvSpPr>
          <p:nvPr>
            <p:ph type="sldNum" sz="quarter" idx="5"/>
          </p:nvPr>
        </p:nvSpPr>
        <p:spPr/>
        <p:txBody>
          <a:bodyPr/>
          <a:lstStyle/>
          <a:p>
            <a:fld id="{F2615D47-07A0-42B0-9303-24E9B7B5155B}" type="slidenum">
              <a:rPr lang="zh-CN" altLang="en-US" smtClean="0"/>
              <a:t>61</a:t>
            </a:fld>
            <a:endParaRPr lang="zh-CN" altLang="en-US"/>
          </a:p>
        </p:txBody>
      </p:sp>
    </p:spTree>
    <p:extLst>
      <p:ext uri="{BB962C8B-B14F-4D97-AF65-F5344CB8AC3E}">
        <p14:creationId xmlns:p14="http://schemas.microsoft.com/office/powerpoint/2010/main" val="175214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7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517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527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7">
            <a:extLst>
              <a:ext uri="{FF2B5EF4-FFF2-40B4-BE49-F238E27FC236}">
                <a16:creationId xmlns:a16="http://schemas.microsoft.com/office/drawing/2014/main" id="{83018FF7-DE6C-4E63-876F-9303B48B07F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262688"/>
            <a:ext cx="91440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6">
            <a:extLst>
              <a:ext uri="{FF2B5EF4-FFF2-40B4-BE49-F238E27FC236}">
                <a16:creationId xmlns:a16="http://schemas.microsoft.com/office/drawing/2014/main" id="{2F498EF8-06B7-4F83-8A3A-2FBDAFC5F14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91440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8.png"/><Relationship Id="rId7" Type="http://schemas.openxmlformats.org/officeDocument/2006/relationships/hyperlink" Target="https://haokan.baidu.com/v?pd=wisenatural&amp;vid=12466979125527968071" TargetMode="External"/><Relationship Id="rId2" Type="http://schemas.openxmlformats.org/officeDocument/2006/relationships/image" Target="../media/image27.jpeg"/><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hyperlink" Target="https://haokan.baidu.com/v?pd=wisenatural&amp;vid=3040372036541244569" TargetMode="External"/><Relationship Id="rId4" Type="http://schemas.openxmlformats.org/officeDocument/2006/relationships/image" Target="../media/image29.jpe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69.xml"/><Relationship Id="rId5" Type="http://schemas.openxmlformats.org/officeDocument/2006/relationships/image" Target="../media/image11.png"/><Relationship Id="rId4" Type="http://schemas.openxmlformats.org/officeDocument/2006/relationships/slide" Target="slide4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50.xml"/><Relationship Id="rId7" Type="http://schemas.openxmlformats.org/officeDocument/2006/relationships/slide" Target="slide48.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60.xml"/><Relationship Id="rId4" Type="http://schemas.openxmlformats.org/officeDocument/2006/relationships/slide" Target="slide55.xml"/><Relationship Id="rId9" Type="http://schemas.openxmlformats.org/officeDocument/2006/relationships/slide" Target="slide64.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8.xml"/><Relationship Id="rId7" Type="http://schemas.openxmlformats.org/officeDocument/2006/relationships/slide" Target="slide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29.xml"/><Relationship Id="rId4" Type="http://schemas.openxmlformats.org/officeDocument/2006/relationships/slide" Target="slide15.xml"/><Relationship Id="rId9" Type="http://schemas.openxmlformats.org/officeDocument/2006/relationships/slide" Target="slide4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earch.kingker.cn/view.asp?q=&#30334;&#31185;&#35814;&#35299;&amp;id=68802" TargetMode="External"/><Relationship Id="rId7"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hyperlink" Target="http://rose.eastday.com/renda/hwzq/hwjks/zglscs/userobject1ai4655.html" TargetMode="External"/><Relationship Id="rId4" Type="http://schemas.openxmlformats.org/officeDocument/2006/relationships/image" Target="../media/image54.jpeg"/><Relationship Id="rId9" Type="http://schemas.openxmlformats.org/officeDocument/2006/relationships/image" Target="../media/image58.jpeg"/></Relationships>
</file>

<file path=ppt/slides/_rels/slide6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eg"/><Relationship Id="rId1" Type="http://schemas.openxmlformats.org/officeDocument/2006/relationships/slideLayout" Target="../slideLayouts/slideLayout3.xml"/><Relationship Id="rId5" Type="http://schemas.openxmlformats.org/officeDocument/2006/relationships/image" Target="../media/image62.jp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tv.cctv.com/2011/04/24/VIDE1355591543926698.shtml" TargetMode="External"/><Relationship Id="rId2" Type="http://schemas.openxmlformats.org/officeDocument/2006/relationships/image" Target="../media/image71.jpe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hyperlink" Target="&#35270;&#39057;&#36164;&#28304;/&#26680;&#33021;&#20043;&#37492;.mp4"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slide" Target="slide71.xml"/><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69.xml"/><Relationship Id="rId5" Type="http://schemas.openxmlformats.org/officeDocument/2006/relationships/image" Target="../media/image13.png"/><Relationship Id="rId4" Type="http://schemas.openxmlformats.org/officeDocument/2006/relationships/slide" Target="slide78.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slide" Target="slide6.xml"/></Relationships>
</file>

<file path=ppt/slides/_rels/slide8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图片 9">
            <a:extLst>
              <a:ext uri="{FF2B5EF4-FFF2-40B4-BE49-F238E27FC236}">
                <a16:creationId xmlns:a16="http://schemas.microsoft.com/office/drawing/2014/main" id="{A048F3FB-30C5-443F-9CF9-5B9F7D258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568"/>
          <a:stretch>
            <a:fillRect/>
          </a:stretch>
        </p:blipFill>
        <p:spPr bwMode="auto">
          <a:xfrm>
            <a:off x="4719638" y="0"/>
            <a:ext cx="2081212"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图片 19">
            <a:extLst>
              <a:ext uri="{FF2B5EF4-FFF2-40B4-BE49-F238E27FC236}">
                <a16:creationId xmlns:a16="http://schemas.microsoft.com/office/drawing/2014/main" id="{C008B184-C4C4-4865-A82C-AD18420D78AE}"/>
              </a:ext>
            </a:extLst>
          </p:cNvPr>
          <p:cNvSpPr>
            <a:spLocks noChangeAspect="1" noChangeArrowheads="1"/>
          </p:cNvSpPr>
          <p:nvPr/>
        </p:nvSpPr>
        <p:spPr bwMode="auto">
          <a:xfrm>
            <a:off x="7062788" y="2370138"/>
            <a:ext cx="208121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052" name="图片 9">
            <a:extLst>
              <a:ext uri="{FF2B5EF4-FFF2-40B4-BE49-F238E27FC236}">
                <a16:creationId xmlns:a16="http://schemas.microsoft.com/office/drawing/2014/main" id="{7C9594AB-F7D6-47A6-B72D-7F463B7FD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750" t="6879" r="35017" b="9377"/>
          <a:stretch>
            <a:fillRect/>
          </a:stretch>
        </p:blipFill>
        <p:spPr bwMode="auto">
          <a:xfrm>
            <a:off x="2408238" y="2370138"/>
            <a:ext cx="2081212"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31">
            <a:extLst>
              <a:ext uri="{FF2B5EF4-FFF2-40B4-BE49-F238E27FC236}">
                <a16:creationId xmlns:a16="http://schemas.microsoft.com/office/drawing/2014/main" id="{C4FE5B07-CC0E-4805-9A4E-8DCD7455BE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931" r="16870"/>
          <a:stretch>
            <a:fillRect/>
          </a:stretch>
        </p:blipFill>
        <p:spPr bwMode="auto">
          <a:xfrm>
            <a:off x="4719638" y="2370138"/>
            <a:ext cx="2112962"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图片 26">
            <a:extLst>
              <a:ext uri="{FF2B5EF4-FFF2-40B4-BE49-F238E27FC236}">
                <a16:creationId xmlns:a16="http://schemas.microsoft.com/office/drawing/2014/main" id="{218F81DD-0C70-46DC-A86F-DC660B4B8A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715" r="32562"/>
          <a:stretch>
            <a:fillRect/>
          </a:stretch>
        </p:blipFill>
        <p:spPr bwMode="auto">
          <a:xfrm>
            <a:off x="7062788" y="4768850"/>
            <a:ext cx="2081212"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A52DA016-D308-43F4-8369-160669762A72}"/>
              </a:ext>
            </a:extLst>
          </p:cNvPr>
          <p:cNvSpPr/>
          <p:nvPr/>
        </p:nvSpPr>
        <p:spPr>
          <a:xfrm>
            <a:off x="0" y="4776788"/>
            <a:ext cx="6832600" cy="2081212"/>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Arial" panose="020B0604020202020204"/>
            </a:endParaRPr>
          </a:p>
        </p:txBody>
      </p:sp>
      <p:sp>
        <p:nvSpPr>
          <p:cNvPr id="6" name="文本框 5">
            <a:extLst>
              <a:ext uri="{FF2B5EF4-FFF2-40B4-BE49-F238E27FC236}">
                <a16:creationId xmlns:a16="http://schemas.microsoft.com/office/drawing/2014/main" id="{0E6D0A79-06E6-4905-B1E6-92466D93085D}"/>
              </a:ext>
            </a:extLst>
          </p:cNvPr>
          <p:cNvSpPr txBox="1"/>
          <p:nvPr/>
        </p:nvSpPr>
        <p:spPr>
          <a:xfrm>
            <a:off x="0" y="5448029"/>
            <a:ext cx="6800850" cy="738728"/>
          </a:xfrm>
          <a:prstGeom prst="rect">
            <a:avLst/>
          </a:prstGeom>
          <a:noFill/>
        </p:spPr>
        <p:txBody>
          <a:bodyPr>
            <a:spAutoFit/>
            <a:scene3d>
              <a:camera prst="orthographicFront"/>
              <a:lightRig rig="threePt" dir="t"/>
            </a:scene3d>
            <a:sp3d contourW="12700"/>
          </a:bodyPr>
          <a:lstStyle/>
          <a:p>
            <a:pPr algn="ctr" defTabSz="914400" eaLnBrk="1" fontAlgn="auto" hangingPunct="1">
              <a:lnSpc>
                <a:spcPct val="114000"/>
              </a:lnSpc>
              <a:spcBef>
                <a:spcPts val="0"/>
              </a:spcBef>
              <a:spcAft>
                <a:spcPts val="0"/>
              </a:spcAft>
              <a:defRPr/>
            </a:pPr>
            <a:r>
              <a:rPr lang="zh-CN" altLang="en-US" sz="4000" b="1" dirty="0">
                <a:solidFill>
                  <a:prstClr val="white"/>
                </a:solidFill>
                <a:latin typeface="Century Gothic" pitchFamily="34" charset="0"/>
                <a:sym typeface="+mn-ea"/>
              </a:rPr>
              <a:t>人类社会及其发展规律</a:t>
            </a:r>
          </a:p>
        </p:txBody>
      </p:sp>
      <p:sp>
        <p:nvSpPr>
          <p:cNvPr id="9" name="矩形 8">
            <a:extLst>
              <a:ext uri="{FF2B5EF4-FFF2-40B4-BE49-F238E27FC236}">
                <a16:creationId xmlns:a16="http://schemas.microsoft.com/office/drawing/2014/main" id="{0FE066F7-E475-41A1-ABB4-AC853D294416}"/>
              </a:ext>
            </a:extLst>
          </p:cNvPr>
          <p:cNvSpPr/>
          <p:nvPr/>
        </p:nvSpPr>
        <p:spPr>
          <a:xfrm>
            <a:off x="7062788" y="0"/>
            <a:ext cx="2081212" cy="2081213"/>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Arial" panose="020B0604020202020204"/>
            </a:endParaRPr>
          </a:p>
        </p:txBody>
      </p:sp>
      <p:sp>
        <p:nvSpPr>
          <p:cNvPr id="11" name="文本框 10">
            <a:extLst>
              <a:ext uri="{FF2B5EF4-FFF2-40B4-BE49-F238E27FC236}">
                <a16:creationId xmlns:a16="http://schemas.microsoft.com/office/drawing/2014/main" id="{CE1C0176-4BAB-4639-8C0B-EAA473B31288}"/>
              </a:ext>
            </a:extLst>
          </p:cNvPr>
          <p:cNvSpPr txBox="1"/>
          <p:nvPr/>
        </p:nvSpPr>
        <p:spPr>
          <a:xfrm>
            <a:off x="598430" y="1009650"/>
            <a:ext cx="1184940" cy="3533455"/>
          </a:xfrm>
          <a:prstGeom prst="rect">
            <a:avLst/>
          </a:prstGeom>
          <a:noFill/>
        </p:spPr>
        <p:txBody>
          <a:bodyPr vert="eaVert">
            <a:spAutoFit/>
            <a:scene3d>
              <a:camera prst="orthographicFront"/>
              <a:lightRig rig="threePt" dir="t"/>
            </a:scene3d>
            <a:sp3d contourW="12700"/>
          </a:bodyPr>
          <a:lstStyle/>
          <a:p>
            <a:pPr algn="ctr" defTabSz="914400" eaLnBrk="1" fontAlgn="auto" hangingPunct="1">
              <a:spcBef>
                <a:spcPts val="0"/>
              </a:spcBef>
              <a:spcAft>
                <a:spcPts val="0"/>
              </a:spcAft>
              <a:defRPr/>
            </a:pPr>
            <a:r>
              <a:rPr lang="zh-CN" altLang="en-US" sz="6500" b="1" dirty="0">
                <a:solidFill>
                  <a:schemeClr val="tx1">
                    <a:lumMod val="85000"/>
                    <a:lumOff val="15000"/>
                  </a:schemeClr>
                </a:solidFill>
                <a:latin typeface="Agency FB" pitchFamily="34" charset="0"/>
                <a:sym typeface="+mn-ea"/>
              </a:rPr>
              <a:t>第三章</a:t>
            </a:r>
            <a:endParaRPr lang="en-US" altLang="zh-CN" sz="6500" b="1" dirty="0">
              <a:solidFill>
                <a:schemeClr val="tx1">
                  <a:lumMod val="85000"/>
                  <a:lumOff val="15000"/>
                </a:schemeClr>
              </a:solidFill>
              <a:latin typeface="Agency FB" pitchFamily="34" charset="0"/>
              <a:sym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nodeType="afterGroup">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穿着西装笔挺的男子黑白照&#10;&#10;描述已自动生成">
            <a:extLst>
              <a:ext uri="{FF2B5EF4-FFF2-40B4-BE49-F238E27FC236}">
                <a16:creationId xmlns:a16="http://schemas.microsoft.com/office/drawing/2014/main" id="{6F6DCD33-DBE4-B842-A3B0-AE9A025E7C63}"/>
              </a:ext>
            </a:extLst>
          </p:cNvPr>
          <p:cNvPicPr>
            <a:picLocks noChangeAspect="1"/>
          </p:cNvPicPr>
          <p:nvPr/>
        </p:nvPicPr>
        <p:blipFill rotWithShape="1">
          <a:blip r:embed="rId2"/>
          <a:srcRect t="9473" r="1" b="21433"/>
          <a:stretch/>
        </p:blipFill>
        <p:spPr>
          <a:xfrm>
            <a:off x="4653000" y="1275143"/>
            <a:ext cx="4251513" cy="4307714"/>
          </a:xfrm>
          <a:prstGeom prst="rect">
            <a:avLst/>
          </a:prstGeom>
        </p:spPr>
      </p:pic>
      <p:pic>
        <p:nvPicPr>
          <p:cNvPr id="5" name="图片 4" descr="留胡子的男人&#10;&#10;描述已自动生成">
            <a:extLst>
              <a:ext uri="{FF2B5EF4-FFF2-40B4-BE49-F238E27FC236}">
                <a16:creationId xmlns:a16="http://schemas.microsoft.com/office/drawing/2014/main" id="{716ED3F0-5B0F-6746-9FF2-7CCA2C7FA910}"/>
              </a:ext>
            </a:extLst>
          </p:cNvPr>
          <p:cNvPicPr>
            <a:picLocks noChangeAspect="1"/>
          </p:cNvPicPr>
          <p:nvPr/>
        </p:nvPicPr>
        <p:blipFill rotWithShape="1">
          <a:blip r:embed="rId3"/>
          <a:srcRect l="2009" r="9625" b="-1"/>
          <a:stretch/>
        </p:blipFill>
        <p:spPr>
          <a:xfrm>
            <a:off x="158487" y="1275143"/>
            <a:ext cx="4256170" cy="4307714"/>
          </a:xfrm>
          <a:prstGeom prst="rect">
            <a:avLst/>
          </a:prstGeom>
        </p:spPr>
      </p:pic>
      <p:sp>
        <p:nvSpPr>
          <p:cNvPr id="7" name="圆角矩形 6">
            <a:extLst>
              <a:ext uri="{FF2B5EF4-FFF2-40B4-BE49-F238E27FC236}">
                <a16:creationId xmlns:a16="http://schemas.microsoft.com/office/drawing/2014/main" id="{7B858BAB-951D-B44C-97DA-3E31737FB88F}"/>
              </a:ext>
            </a:extLst>
          </p:cNvPr>
          <p:cNvSpPr/>
          <p:nvPr/>
        </p:nvSpPr>
        <p:spPr>
          <a:xfrm>
            <a:off x="158488" y="4554618"/>
            <a:ext cx="4317152" cy="15506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Microsoft YaHei" panose="020B0503020204020204" pitchFamily="34" charset="-122"/>
                <a:ea typeface="Microsoft YaHei" panose="020B0503020204020204" pitchFamily="34" charset="-122"/>
              </a:rPr>
              <a:t>     “</a:t>
            </a:r>
            <a:r>
              <a:rPr lang="zh-CN" altLang="zh-CN" dirty="0">
                <a:solidFill>
                  <a:schemeClr val="tx1"/>
                </a:solidFill>
                <a:latin typeface="Microsoft YaHei" panose="020B0503020204020204" pitchFamily="34" charset="-122"/>
                <a:ea typeface="Microsoft YaHei" panose="020B0503020204020204" pitchFamily="34" charset="-122"/>
              </a:rPr>
              <a:t>历史者英雄之舞台也，舍英雄几无历史。</a:t>
            </a:r>
            <a:r>
              <a:rPr lang="zh-CN" altLang="en-US" dirty="0">
                <a:solidFill>
                  <a:schemeClr val="tx1"/>
                </a:solidFill>
                <a:latin typeface="Microsoft YaHei" panose="020B0503020204020204" pitchFamily="34" charset="-122"/>
                <a:ea typeface="Microsoft YaHei" panose="020B0503020204020204" pitchFamily="34" charset="-122"/>
              </a:rPr>
              <a:t>”</a:t>
            </a:r>
            <a:r>
              <a:rPr lang="zh-CN" altLang="zh-CN" dirty="0">
                <a:solidFill>
                  <a:schemeClr val="tx1"/>
                </a:solidFill>
                <a:latin typeface="Microsoft YaHei" panose="020B0503020204020204" pitchFamily="34" charset="-122"/>
                <a:ea typeface="Microsoft YaHei" panose="020B0503020204020204" pitchFamily="34" charset="-122"/>
              </a:rPr>
              <a:t>英雄们“心理之动进稍易其轨，而全部历史可以改观。” </a:t>
            </a:r>
            <a:endParaRPr lang="en-US" altLang="zh-CN" dirty="0">
              <a:solidFill>
                <a:schemeClr val="tx1"/>
              </a:solidFill>
              <a:latin typeface="Microsoft YaHei" panose="020B0503020204020204" pitchFamily="34" charset="-122"/>
              <a:ea typeface="Microsoft YaHei" panose="020B0503020204020204" pitchFamily="34" charset="-122"/>
            </a:endParaRPr>
          </a:p>
          <a:p>
            <a:pPr algn="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梁启超</a:t>
            </a:r>
          </a:p>
        </p:txBody>
      </p:sp>
      <p:sp>
        <p:nvSpPr>
          <p:cNvPr id="8" name="圆角矩形 7">
            <a:extLst>
              <a:ext uri="{FF2B5EF4-FFF2-40B4-BE49-F238E27FC236}">
                <a16:creationId xmlns:a16="http://schemas.microsoft.com/office/drawing/2014/main" id="{31C1E1E8-B5B8-B44C-A8FE-8B729DEE3E90}"/>
              </a:ext>
            </a:extLst>
          </p:cNvPr>
          <p:cNvSpPr/>
          <p:nvPr/>
        </p:nvSpPr>
        <p:spPr>
          <a:xfrm>
            <a:off x="4594210" y="4554618"/>
            <a:ext cx="4317152" cy="15506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Microsoft YaHei" panose="020B0503020204020204" pitchFamily="34" charset="-122"/>
                <a:ea typeface="Microsoft YaHei" panose="020B0503020204020204" pitchFamily="34" charset="-122"/>
              </a:rPr>
              <a:t>     </a:t>
            </a:r>
            <a:r>
              <a:rPr lang="zh-CN" altLang="zh-CN" dirty="0">
                <a:solidFill>
                  <a:schemeClr val="tx1"/>
                </a:solidFill>
                <a:latin typeface="Microsoft YaHei" panose="020B0503020204020204" pitchFamily="34" charset="-122"/>
                <a:ea typeface="Microsoft YaHei" panose="020B0503020204020204" pitchFamily="34" charset="-122"/>
              </a:rPr>
              <a:t>“全世界的历史实际上都是降生到这个世界上来的伟大人物的思想外在的、物质的结果”</a:t>
            </a:r>
            <a:r>
              <a:rPr lang="zh-CN" altLang="en-US" dirty="0">
                <a:solidFill>
                  <a:schemeClr val="tx1"/>
                </a:solidFill>
                <a:latin typeface="Microsoft YaHei" panose="020B0503020204020204" pitchFamily="34" charset="-122"/>
                <a:ea typeface="Microsoft YaHei" panose="020B0503020204020204" pitchFamily="34" charset="-122"/>
              </a:rPr>
              <a:t>，</a:t>
            </a:r>
            <a:r>
              <a:rPr lang="zh-CN" altLang="zh-CN" dirty="0">
                <a:solidFill>
                  <a:schemeClr val="tx1"/>
                </a:solidFill>
                <a:latin typeface="Microsoft YaHei" panose="020B0503020204020204" pitchFamily="34" charset="-122"/>
                <a:ea typeface="Microsoft YaHei" panose="020B0503020204020204" pitchFamily="34" charset="-122"/>
              </a:rPr>
              <a:t>“这些伟人的历史真正构成了全部世界历史的灵魂。” </a:t>
            </a:r>
            <a:endParaRPr lang="en-US" altLang="zh-CN" dirty="0">
              <a:solidFill>
                <a:schemeClr val="tx1"/>
              </a:solidFill>
              <a:latin typeface="Microsoft YaHei" panose="020B0503020204020204" pitchFamily="34" charset="-122"/>
              <a:ea typeface="Microsoft YaHei" panose="020B0503020204020204" pitchFamily="34" charset="-122"/>
            </a:endParaRPr>
          </a:p>
          <a:p>
            <a:pPr algn="r"/>
            <a:r>
              <a:rPr lang="en-US" altLang="zh-CN" dirty="0">
                <a:solidFill>
                  <a:schemeClr val="tx1"/>
                </a:solidFill>
                <a:latin typeface="Microsoft YaHei" panose="020B0503020204020204" pitchFamily="34" charset="-122"/>
                <a:ea typeface="Microsoft YaHei" panose="020B0503020204020204" pitchFamily="34" charset="-122"/>
              </a:rPr>
              <a:t>——</a:t>
            </a:r>
            <a:r>
              <a:rPr lang="zh-CN" altLang="zh-CN" dirty="0">
                <a:solidFill>
                  <a:schemeClr val="tx1"/>
                </a:solidFill>
                <a:latin typeface="Microsoft YaHei" panose="020B0503020204020204" pitchFamily="34" charset="-122"/>
                <a:ea typeface="Microsoft YaHei" panose="020B0503020204020204" pitchFamily="34" charset="-122"/>
              </a:rPr>
              <a:t>英国思想家卡莱尔 </a:t>
            </a:r>
            <a:r>
              <a:rPr lang="zh-CN" altLang="en-US" dirty="0">
                <a:solidFill>
                  <a:schemeClr val="tx1"/>
                </a:solidFill>
                <a:latin typeface="Microsoft YaHei" panose="020B0503020204020204" pitchFamily="34" charset="-122"/>
                <a:ea typeface="Microsoft YaHei" panose="020B0503020204020204" pitchFamily="34" charset="-122"/>
              </a:rPr>
              <a:t>（</a:t>
            </a:r>
            <a:r>
              <a:rPr lang="en-US" altLang="zh-CN" dirty="0">
                <a:solidFill>
                  <a:schemeClr val="tx1"/>
                </a:solidFill>
                <a:latin typeface="Times New Roman" panose="02020603050405020304" pitchFamily="18" charset="0"/>
                <a:cs typeface="Times New Roman" panose="02020603050405020304" pitchFamily="18" charset="0"/>
              </a:rPr>
              <a:t>Thomas Carlyle</a:t>
            </a:r>
            <a:r>
              <a:rPr lang="zh-CN" altLang="en-US" dirty="0">
                <a:solidFill>
                  <a:schemeClr val="tx1"/>
                </a:solidFill>
                <a:latin typeface="Microsoft YaHei" panose="020B0503020204020204" pitchFamily="34" charset="-122"/>
                <a:ea typeface="Microsoft YaHei" panose="020B0503020204020204" pitchFamily="34" charset="-122"/>
              </a:rPr>
              <a:t>）</a:t>
            </a:r>
          </a:p>
        </p:txBody>
      </p:sp>
      <p:sp>
        <p:nvSpPr>
          <p:cNvPr id="9" name="椭圆 8">
            <a:extLst>
              <a:ext uri="{FF2B5EF4-FFF2-40B4-BE49-F238E27FC236}">
                <a16:creationId xmlns:a16="http://schemas.microsoft.com/office/drawing/2014/main" id="{B8805BCE-5200-AE4A-91FD-A94D7716BF2E}"/>
              </a:ext>
            </a:extLst>
          </p:cNvPr>
          <p:cNvSpPr/>
          <p:nvPr/>
        </p:nvSpPr>
        <p:spPr>
          <a:xfrm>
            <a:off x="7185912" y="680655"/>
            <a:ext cx="2197100" cy="1215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Microsoft YaHei" panose="020B0503020204020204" pitchFamily="34" charset="-122"/>
                <a:ea typeface="Microsoft YaHei" panose="020B0503020204020204" pitchFamily="34" charset="-122"/>
              </a:rPr>
              <a:t>英雄史观</a:t>
            </a:r>
          </a:p>
        </p:txBody>
      </p:sp>
    </p:spTree>
    <p:extLst>
      <p:ext uri="{BB962C8B-B14F-4D97-AF65-F5344CB8AC3E}">
        <p14:creationId xmlns:p14="http://schemas.microsoft.com/office/powerpoint/2010/main" val="745184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黄色头发的男人&#10;&#10;描述已自动生成">
            <a:extLst>
              <a:ext uri="{FF2B5EF4-FFF2-40B4-BE49-F238E27FC236}">
                <a16:creationId xmlns:a16="http://schemas.microsoft.com/office/drawing/2014/main" id="{01FE8638-5CB5-A24E-BB13-E79A6D7E5FFC}"/>
              </a:ext>
            </a:extLst>
          </p:cNvPr>
          <p:cNvPicPr>
            <a:picLocks noChangeAspect="1"/>
          </p:cNvPicPr>
          <p:nvPr/>
        </p:nvPicPr>
        <p:blipFill rotWithShape="1">
          <a:blip r:embed="rId2"/>
          <a:srcRect t="9975" b="9474"/>
          <a:stretch/>
        </p:blipFill>
        <p:spPr>
          <a:xfrm>
            <a:off x="4692347" y="1275142"/>
            <a:ext cx="4251513" cy="4307714"/>
          </a:xfrm>
          <a:prstGeom prst="rect">
            <a:avLst/>
          </a:prstGeom>
        </p:spPr>
      </p:pic>
      <p:pic>
        <p:nvPicPr>
          <p:cNvPr id="2" name="Picture 7">
            <a:extLst>
              <a:ext uri="{FF2B5EF4-FFF2-40B4-BE49-F238E27FC236}">
                <a16:creationId xmlns:a16="http://schemas.microsoft.com/office/drawing/2014/main" id="{C9639609-D9B1-3C4D-A1D1-7DA18421A7B3}"/>
              </a:ext>
            </a:extLst>
          </p:cNvPr>
          <p:cNvPicPr>
            <a:picLocks noChangeAspect="1" noChangeArrowheads="1"/>
          </p:cNvPicPr>
          <p:nvPr/>
        </p:nvPicPr>
        <p:blipFill rotWithShape="1">
          <a:blip r:embed="rId3" cstate="print"/>
          <a:srcRect l="13901" r="19899" b="-2"/>
          <a:stretch/>
        </p:blipFill>
        <p:spPr bwMode="auto">
          <a:xfrm>
            <a:off x="238323" y="1275142"/>
            <a:ext cx="4256170" cy="4307714"/>
          </a:xfrm>
          <a:prstGeom prst="rect">
            <a:avLst/>
          </a:prstGeom>
        </p:spPr>
      </p:pic>
      <p:sp>
        <p:nvSpPr>
          <p:cNvPr id="8" name="椭圆 7">
            <a:extLst>
              <a:ext uri="{FF2B5EF4-FFF2-40B4-BE49-F238E27FC236}">
                <a16:creationId xmlns:a16="http://schemas.microsoft.com/office/drawing/2014/main" id="{D2124A9E-C2D9-904C-B8DC-4B2B1BACFF48}"/>
              </a:ext>
            </a:extLst>
          </p:cNvPr>
          <p:cNvSpPr/>
          <p:nvPr/>
        </p:nvSpPr>
        <p:spPr>
          <a:xfrm>
            <a:off x="7185912" y="680655"/>
            <a:ext cx="2197100" cy="1215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Microsoft YaHei" panose="020B0503020204020204" pitchFamily="34" charset="-122"/>
                <a:ea typeface="Microsoft YaHei" panose="020B0503020204020204" pitchFamily="34" charset="-122"/>
              </a:rPr>
              <a:t>精神史观</a:t>
            </a:r>
          </a:p>
        </p:txBody>
      </p:sp>
      <p:sp>
        <p:nvSpPr>
          <p:cNvPr id="10" name="圆角矩形 9">
            <a:extLst>
              <a:ext uri="{FF2B5EF4-FFF2-40B4-BE49-F238E27FC236}">
                <a16:creationId xmlns:a16="http://schemas.microsoft.com/office/drawing/2014/main" id="{EFEF9BD4-2241-6E4C-A6A1-67ECDE57D8EF}"/>
              </a:ext>
            </a:extLst>
          </p:cNvPr>
          <p:cNvSpPr/>
          <p:nvPr/>
        </p:nvSpPr>
        <p:spPr>
          <a:xfrm>
            <a:off x="2910274" y="4784862"/>
            <a:ext cx="3564146" cy="12158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solidFill>
                  <a:schemeClr val="tx1"/>
                </a:solidFill>
                <a:latin typeface="Microsoft YaHei" panose="020B0503020204020204" pitchFamily="34" charset="-122"/>
                <a:ea typeface="Microsoft YaHei" panose="020B0503020204020204" pitchFamily="34" charset="-122"/>
              </a:rPr>
              <a:t>世界精神主宰历史。 </a:t>
            </a:r>
            <a:endParaRPr lang="en-US" altLang="zh-CN" dirty="0">
              <a:solidFill>
                <a:schemeClr val="tx1"/>
              </a:solidFill>
              <a:latin typeface="Microsoft YaHei" panose="020B0503020204020204" pitchFamily="34" charset="-122"/>
              <a:ea typeface="Microsoft YaHei" panose="020B0503020204020204" pitchFamily="34" charset="-122"/>
            </a:endParaRPr>
          </a:p>
          <a:p>
            <a:pPr algn="r"/>
            <a:r>
              <a:rPr kumimoji="1" lang="en-US" altLang="zh-CN" dirty="0">
                <a:solidFill>
                  <a:schemeClr val="tx1"/>
                </a:solidFill>
                <a:latin typeface="Microsoft YaHei" panose="020B0503020204020204" pitchFamily="34" charset="-122"/>
                <a:ea typeface="Microsoft YaHei" panose="020B0503020204020204" pitchFamily="34" charset="-122"/>
              </a:rPr>
              <a:t>——</a:t>
            </a:r>
            <a:r>
              <a:rPr kumimoji="1" lang="zh-CN" altLang="en-US" dirty="0">
                <a:solidFill>
                  <a:schemeClr val="tx1"/>
                </a:solidFill>
                <a:latin typeface="Microsoft YaHei" panose="020B0503020204020204" pitchFamily="34" charset="-122"/>
                <a:ea typeface="Microsoft YaHei" panose="020B0503020204020204" pitchFamily="34" charset="-122"/>
              </a:rPr>
              <a:t>黑格尔</a:t>
            </a:r>
            <a:endParaRPr kumimoji="1" lang="en-US" altLang="zh-CN" dirty="0">
              <a:solidFill>
                <a:schemeClr val="tx1"/>
              </a:solidFill>
              <a:latin typeface="Microsoft YaHei" panose="020B0503020204020204" pitchFamily="34" charset="-122"/>
              <a:ea typeface="Microsoft YaHei" panose="020B0503020204020204" pitchFamily="34" charset="-122"/>
            </a:endParaRPr>
          </a:p>
          <a:p>
            <a:r>
              <a:rPr kumimoji="1" lang="zh-CN" altLang="en-US" dirty="0">
                <a:solidFill>
                  <a:schemeClr val="tx1"/>
                </a:solidFill>
                <a:latin typeface="Microsoft YaHei" panose="020B0503020204020204" pitchFamily="34" charset="-122"/>
                <a:ea typeface="Microsoft YaHei" panose="020B0503020204020204" pitchFamily="34" charset="-122"/>
              </a:rPr>
              <a:t>拿破仑是骑在马背上的世界精神。</a:t>
            </a:r>
            <a:endParaRPr kumimoji="1" lang="en-US" altLang="zh-CN" dirty="0">
              <a:solidFill>
                <a:schemeClr val="tx1"/>
              </a:solidFill>
              <a:latin typeface="Microsoft YaHei" panose="020B0503020204020204" pitchFamily="34" charset="-122"/>
              <a:ea typeface="Microsoft YaHei" panose="020B0503020204020204" pitchFamily="34" charset="-122"/>
            </a:endParaRPr>
          </a:p>
          <a:p>
            <a:pPr algn="r"/>
            <a:r>
              <a:rPr kumimoji="1" lang="en-US" altLang="zh-CN" dirty="0">
                <a:solidFill>
                  <a:schemeClr val="tx1"/>
                </a:solidFill>
                <a:latin typeface="Microsoft YaHei" panose="020B0503020204020204" pitchFamily="34" charset="-122"/>
                <a:ea typeface="Microsoft YaHei" panose="020B0503020204020204" pitchFamily="34" charset="-122"/>
              </a:rPr>
              <a:t>——</a:t>
            </a:r>
            <a:r>
              <a:rPr kumimoji="1" lang="zh-CN" altLang="en-US" dirty="0">
                <a:solidFill>
                  <a:schemeClr val="tx1"/>
                </a:solidFill>
                <a:latin typeface="Microsoft YaHei" panose="020B0503020204020204" pitchFamily="34" charset="-122"/>
                <a:ea typeface="Microsoft YaHei" panose="020B0503020204020204" pitchFamily="34" charset="-122"/>
              </a:rPr>
              <a:t>黑格尔</a:t>
            </a:r>
          </a:p>
        </p:txBody>
      </p:sp>
    </p:spTree>
    <p:extLst>
      <p:ext uri="{BB962C8B-B14F-4D97-AF65-F5344CB8AC3E}">
        <p14:creationId xmlns:p14="http://schemas.microsoft.com/office/powerpoint/2010/main" val="3101958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文本&#10;&#10;描述已自动生成">
            <a:extLst>
              <a:ext uri="{FF2B5EF4-FFF2-40B4-BE49-F238E27FC236}">
                <a16:creationId xmlns:a16="http://schemas.microsoft.com/office/drawing/2014/main" id="{1C776E26-F905-B344-BBDD-150A613C2186}"/>
              </a:ext>
            </a:extLst>
          </p:cNvPr>
          <p:cNvPicPr>
            <a:picLocks noChangeAspect="1"/>
          </p:cNvPicPr>
          <p:nvPr/>
        </p:nvPicPr>
        <p:blipFill>
          <a:blip r:embed="rId2"/>
          <a:stretch>
            <a:fillRect/>
          </a:stretch>
        </p:blipFill>
        <p:spPr>
          <a:xfrm>
            <a:off x="263277" y="1737029"/>
            <a:ext cx="4511923" cy="3383942"/>
          </a:xfrm>
          <a:prstGeom prst="rect">
            <a:avLst/>
          </a:prstGeom>
        </p:spPr>
      </p:pic>
      <p:sp>
        <p:nvSpPr>
          <p:cNvPr id="8" name="圆角矩形 7">
            <a:extLst>
              <a:ext uri="{FF2B5EF4-FFF2-40B4-BE49-F238E27FC236}">
                <a16:creationId xmlns:a16="http://schemas.microsoft.com/office/drawing/2014/main" id="{0165D92D-5669-1A48-87B4-5205AA9346EA}"/>
              </a:ext>
            </a:extLst>
          </p:cNvPr>
          <p:cNvSpPr/>
          <p:nvPr/>
        </p:nvSpPr>
        <p:spPr>
          <a:xfrm>
            <a:off x="4775200" y="1022350"/>
            <a:ext cx="4511922" cy="4978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68580" tIns="34290" rIns="68580" bIns="34290" rtlCol="0">
            <a:noAutofit/>
          </a:bodyPr>
          <a:lstStyle/>
          <a:p>
            <a:pPr>
              <a:lnSpc>
                <a:spcPct val="120000"/>
              </a:lnSpc>
              <a:spcAft>
                <a:spcPts val="450"/>
              </a:spcAft>
            </a:pPr>
            <a:r>
              <a:rPr lang="zh-CN" altLang="en-US" dirty="0">
                <a:solidFill>
                  <a:schemeClr val="tx1"/>
                </a:solidFill>
                <a:latin typeface="Microsoft YaHei" panose="020B0503020204020204" pitchFamily="34" charset="-122"/>
                <a:ea typeface="Microsoft YaHei" panose="020B0503020204020204" pitchFamily="34" charset="-122"/>
              </a:rPr>
              <a:t>       </a:t>
            </a:r>
            <a:r>
              <a:rPr lang="zh-CN" altLang="zh-CN" dirty="0">
                <a:solidFill>
                  <a:schemeClr val="tx1"/>
                </a:solidFill>
                <a:latin typeface="Microsoft YaHei" panose="020B0503020204020204" pitchFamily="34" charset="-122"/>
                <a:ea typeface="Microsoft YaHei" panose="020B0503020204020204" pitchFamily="34" charset="-122"/>
              </a:rPr>
              <a:t>正像达尔文发现有机界的发展规律一样，</a:t>
            </a:r>
            <a:r>
              <a:rPr lang="zh-CN" altLang="zh-CN" dirty="0">
                <a:solidFill>
                  <a:srgbClr val="C00000"/>
                </a:solidFill>
                <a:latin typeface="Microsoft YaHei" panose="020B0503020204020204" pitchFamily="34" charset="-122"/>
                <a:ea typeface="Microsoft YaHei" panose="020B0503020204020204" pitchFamily="34" charset="-122"/>
              </a:rPr>
              <a:t>马克思发现了人类历史的发展规律</a:t>
            </a:r>
            <a:r>
              <a:rPr lang="zh-CN" altLang="zh-CN" dirty="0">
                <a:solidFill>
                  <a:schemeClr val="tx1"/>
                </a:solidFill>
                <a:latin typeface="Microsoft YaHei" panose="020B0503020204020204" pitchFamily="34" charset="-122"/>
                <a:ea typeface="Microsoft YaHei" panose="020B0503020204020204" pitchFamily="34" charset="-122"/>
              </a:rPr>
              <a:t>，即历来为繁芜丛杂的意识形态所掩盖着的一个简单事实：人们首先必须吃、喝、住、穿，然后才能从事政治、科学、艺术、宗教等等；所以，直接的物质的生活资料的生产，从而一个民族或一个时代的一定的经济发展阶段，便构成基础，人们的国家设施、法的观点、艺术以至宗教观念，就是从这个基础上发展起来的，因而，也</a:t>
            </a:r>
            <a:r>
              <a:rPr lang="zh-CN" altLang="zh-CN" dirty="0">
                <a:solidFill>
                  <a:srgbClr val="C00000"/>
                </a:solidFill>
                <a:latin typeface="Microsoft YaHei" panose="020B0503020204020204" pitchFamily="34" charset="-122"/>
                <a:ea typeface="Microsoft YaHei" panose="020B0503020204020204" pitchFamily="34" charset="-122"/>
              </a:rPr>
              <a:t>必须由这个基础来解释，而不是像过去那样做得相反</a:t>
            </a:r>
            <a:r>
              <a:rPr lang="zh-CN" altLang="zh-CN" dirty="0">
                <a:solidFill>
                  <a:schemeClr val="tx1"/>
                </a:solidFill>
                <a:latin typeface="Microsoft YaHei" panose="020B0503020204020204" pitchFamily="34" charset="-122"/>
                <a:ea typeface="Microsoft YaHei" panose="020B0503020204020204" pitchFamily="34" charset="-122"/>
              </a:rPr>
              <a:t>。</a:t>
            </a:r>
            <a:endParaRPr lang="en-US" altLang="zh-CN" dirty="0">
              <a:solidFill>
                <a:schemeClr val="tx1"/>
              </a:solidFill>
              <a:latin typeface="Microsoft YaHei" panose="020B0503020204020204" pitchFamily="34" charset="-122"/>
              <a:ea typeface="Microsoft YaHei" panose="020B0503020204020204" pitchFamily="34" charset="-122"/>
            </a:endParaRPr>
          </a:p>
          <a:p>
            <a:pPr algn="r">
              <a:lnSpc>
                <a:spcPct val="120000"/>
              </a:lnSpc>
              <a:spcAft>
                <a:spcPts val="450"/>
              </a:spcAft>
            </a:pP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恩格斯：</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在马克思墓前的讲话</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a:t>
            </a:r>
            <a:r>
              <a:rPr lang="en-US" altLang="zh-CN" dirty="0">
                <a:solidFill>
                  <a:schemeClr val="tx1"/>
                </a:solidFill>
                <a:latin typeface="Microsoft YaHei" panose="020B0503020204020204" pitchFamily="34" charset="-122"/>
                <a:ea typeface="Microsoft YaHei" panose="020B0503020204020204" pitchFamily="34" charset="-122"/>
              </a:rPr>
              <a:t>1883</a:t>
            </a:r>
            <a:r>
              <a:rPr lang="zh-CN" altLang="en-US" dirty="0">
                <a:solidFill>
                  <a:schemeClr val="tx1"/>
                </a:solidFill>
                <a:latin typeface="Microsoft YaHei" panose="020B0503020204020204" pitchFamily="34" charset="-122"/>
                <a:ea typeface="Microsoft YaHei" panose="020B0503020204020204" pitchFamily="34" charset="-122"/>
              </a:rPr>
              <a:t>年。</a:t>
            </a:r>
            <a:r>
              <a:rPr lang="zh-CN" altLang="zh-CN" dirty="0">
                <a:solidFill>
                  <a:schemeClr val="tx1"/>
                </a:solidFill>
                <a:latin typeface="Microsoft YaHei" panose="020B0503020204020204" pitchFamily="34" charset="-122"/>
                <a:ea typeface="Microsoft YaHei" panose="020B0503020204020204" pitchFamily="34" charset="-122"/>
              </a:rPr>
              <a:t> </a:t>
            </a:r>
            <a:endParaRPr lang="en-US" altLang="zh-CN" dirty="0">
              <a:solidFill>
                <a:schemeClr val="tx1"/>
              </a:solidFill>
              <a:effectLst>
                <a:outerShdw blurRad="431800" dist="419100" dir="8100000" algn="tr" rotWithShape="0">
                  <a:prstClr val="black">
                    <a:alpha val="40000"/>
                  </a:prstClr>
                </a:outerShdw>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44474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9FF951-E01F-A744-A121-132797E1E935}"/>
              </a:ext>
            </a:extLst>
          </p:cNvPr>
          <p:cNvSpPr txBox="1"/>
          <p:nvPr/>
        </p:nvSpPr>
        <p:spPr>
          <a:xfrm>
            <a:off x="1455538" y="462587"/>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一、社会存在与社会意识</a:t>
            </a:r>
          </a:p>
        </p:txBody>
      </p:sp>
      <p:sp>
        <p:nvSpPr>
          <p:cNvPr id="3" name="圆角矩形 15">
            <a:extLst>
              <a:ext uri="{FF2B5EF4-FFF2-40B4-BE49-F238E27FC236}">
                <a16:creationId xmlns:a16="http://schemas.microsoft.com/office/drawing/2014/main" id="{E1EB093D-AA69-924D-9627-E1E9A5714A67}"/>
              </a:ext>
            </a:extLst>
          </p:cNvPr>
          <p:cNvSpPr/>
          <p:nvPr/>
        </p:nvSpPr>
        <p:spPr bwMode="auto">
          <a:xfrm>
            <a:off x="176152" y="1666471"/>
            <a:ext cx="2128136" cy="562151"/>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100" b="1" dirty="0">
                <a:solidFill>
                  <a:schemeClr val="bg1"/>
                </a:solidFill>
                <a:latin typeface="微软雅黑" panose="020B0503020204020204" pitchFamily="34" charset="-122"/>
                <a:sym typeface="+mn-ea"/>
              </a:rPr>
              <a:t>社会存在</a:t>
            </a:r>
          </a:p>
        </p:txBody>
      </p:sp>
      <p:grpSp>
        <p:nvGrpSpPr>
          <p:cNvPr id="4" name="组合 3">
            <a:extLst>
              <a:ext uri="{FF2B5EF4-FFF2-40B4-BE49-F238E27FC236}">
                <a16:creationId xmlns:a16="http://schemas.microsoft.com/office/drawing/2014/main" id="{0D33B3AF-2EF2-5441-A14F-C89CB72DC868}"/>
              </a:ext>
            </a:extLst>
          </p:cNvPr>
          <p:cNvGrpSpPr/>
          <p:nvPr/>
        </p:nvGrpSpPr>
        <p:grpSpPr>
          <a:xfrm>
            <a:off x="2478025" y="1666471"/>
            <a:ext cx="6489824" cy="598833"/>
            <a:chOff x="0" y="2315818"/>
            <a:chExt cx="6308035" cy="798444"/>
          </a:xfrm>
        </p:grpSpPr>
        <p:grpSp>
          <p:nvGrpSpPr>
            <p:cNvPr id="5" name="组合 4">
              <a:extLst>
                <a:ext uri="{FF2B5EF4-FFF2-40B4-BE49-F238E27FC236}">
                  <a16:creationId xmlns:a16="http://schemas.microsoft.com/office/drawing/2014/main" id="{9D5CDE92-3951-7D41-B9BE-E9880AB86E01}"/>
                </a:ext>
              </a:extLst>
            </p:cNvPr>
            <p:cNvGrpSpPr/>
            <p:nvPr/>
          </p:nvGrpSpPr>
          <p:grpSpPr>
            <a:xfrm>
              <a:off x="0" y="2315818"/>
              <a:ext cx="6308035" cy="798444"/>
              <a:chOff x="0" y="2315818"/>
              <a:chExt cx="5212499" cy="798444"/>
            </a:xfrm>
          </p:grpSpPr>
          <p:sp>
            <p:nvSpPr>
              <p:cNvPr id="7" name="任意多边形: 形状 44">
                <a:extLst>
                  <a:ext uri="{FF2B5EF4-FFF2-40B4-BE49-F238E27FC236}">
                    <a16:creationId xmlns:a16="http://schemas.microsoft.com/office/drawing/2014/main" id="{C49356D8-9B64-7141-9406-96667DE73535}"/>
                  </a:ext>
                </a:extLst>
              </p:cNvPr>
              <p:cNvSpPr/>
              <p:nvPr/>
            </p:nvSpPr>
            <p:spPr>
              <a:xfrm>
                <a:off x="291549" y="2398645"/>
                <a:ext cx="4920950" cy="715617"/>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2">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45">
                <a:extLst>
                  <a:ext uri="{FF2B5EF4-FFF2-40B4-BE49-F238E27FC236}">
                    <a16:creationId xmlns:a16="http://schemas.microsoft.com/office/drawing/2014/main" id="{11363A39-908C-8145-8AC9-EC63EDC08126}"/>
                  </a:ext>
                </a:extLst>
              </p:cNvPr>
              <p:cNvSpPr/>
              <p:nvPr/>
            </p:nvSpPr>
            <p:spPr>
              <a:xfrm>
                <a:off x="0" y="2315818"/>
                <a:ext cx="4920950" cy="715617"/>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矩形 5">
              <a:extLst>
                <a:ext uri="{FF2B5EF4-FFF2-40B4-BE49-F238E27FC236}">
                  <a16:creationId xmlns:a16="http://schemas.microsoft.com/office/drawing/2014/main" id="{FEAFB104-9D5F-AE41-8616-2F7D37AFAD99}"/>
                </a:ext>
              </a:extLst>
            </p:cNvPr>
            <p:cNvSpPr/>
            <p:nvPr/>
          </p:nvSpPr>
          <p:spPr>
            <a:xfrm>
              <a:off x="128098" y="2437601"/>
              <a:ext cx="5337313" cy="553997"/>
            </a:xfrm>
            <a:prstGeom prst="rect">
              <a:avLst/>
            </a:prstGeom>
          </p:spPr>
          <p:txBody>
            <a:bodyPr wrap="square">
              <a:spAutoFit/>
            </a:bodyPr>
            <a:lstStyle/>
            <a:p>
              <a:pPr>
                <a:defRPr/>
              </a:pPr>
              <a:r>
                <a:rPr lang="zh-CN" altLang="en-US" sz="2100" b="1" dirty="0">
                  <a:solidFill>
                    <a:schemeClr val="bg1"/>
                  </a:solidFill>
                  <a:latin typeface="Microsoft YaHei" panose="020B0503020204020204" pitchFamily="34" charset="-122"/>
                  <a:ea typeface="Microsoft YaHei" panose="020B0503020204020204" pitchFamily="34" charset="-122"/>
                  <a:cs typeface="+mn-ea"/>
                  <a:sym typeface="+mn-lt"/>
                </a:rPr>
                <a:t>社会物质生活条件，是社会生活的物质方面</a:t>
              </a:r>
              <a:endParaRPr lang="zh-CN" altLang="en-US" sz="2100" b="1" dirty="0">
                <a:solidFill>
                  <a:schemeClr val="bg1"/>
                </a:solidFill>
                <a:latin typeface="微软雅黑" panose="020B0503020204020204" pitchFamily="34" charset="-122"/>
              </a:endParaRPr>
            </a:p>
          </p:txBody>
        </p:sp>
      </p:grpSp>
      <p:grpSp>
        <p:nvGrpSpPr>
          <p:cNvPr id="9" name="组合 8">
            <a:extLst>
              <a:ext uri="{FF2B5EF4-FFF2-40B4-BE49-F238E27FC236}">
                <a16:creationId xmlns:a16="http://schemas.microsoft.com/office/drawing/2014/main" id="{F107C354-A9DE-264D-8713-93A15393F5FF}"/>
              </a:ext>
            </a:extLst>
          </p:cNvPr>
          <p:cNvGrpSpPr/>
          <p:nvPr/>
        </p:nvGrpSpPr>
        <p:grpSpPr>
          <a:xfrm>
            <a:off x="296236" y="2773397"/>
            <a:ext cx="2792186" cy="2733375"/>
            <a:chOff x="1074776" y="4643105"/>
            <a:chExt cx="7163444" cy="8501877"/>
          </a:xfrm>
        </p:grpSpPr>
        <p:sp>
          <p:nvSpPr>
            <p:cNvPr id="10" name="矩形 9">
              <a:extLst>
                <a:ext uri="{FF2B5EF4-FFF2-40B4-BE49-F238E27FC236}">
                  <a16:creationId xmlns:a16="http://schemas.microsoft.com/office/drawing/2014/main" id="{1C5485DC-A1B5-5C46-9FBC-5F22F0B5B16D}"/>
                </a:ext>
              </a:extLst>
            </p:cNvPr>
            <p:cNvSpPr/>
            <p:nvPr/>
          </p:nvSpPr>
          <p:spPr>
            <a:xfrm>
              <a:off x="1074776" y="9187683"/>
              <a:ext cx="7163444" cy="39572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1500" b="1" dirty="0">
                  <a:latin typeface="微软雅黑" pitchFamily="34" charset="-122"/>
                  <a:ea typeface="微软雅黑" pitchFamily="34" charset="-122"/>
                  <a:sym typeface="Arial" pitchFamily="34" charset="0"/>
                </a:rPr>
                <a:t>自然地理环境</a:t>
              </a:r>
              <a:r>
                <a:rPr lang="zh-CN" altLang="en-US" sz="1500" dirty="0">
                  <a:latin typeface="微软雅黑" pitchFamily="34" charset="-122"/>
                  <a:ea typeface="微软雅黑" pitchFamily="34" charset="-122"/>
                  <a:sym typeface="Arial" pitchFamily="34" charset="0"/>
                </a:rPr>
                <a:t>：</a:t>
              </a:r>
              <a:endParaRPr lang="en-US" altLang="zh-CN" sz="1500" dirty="0">
                <a:latin typeface="微软雅黑" pitchFamily="34" charset="-122"/>
                <a:ea typeface="微软雅黑" pitchFamily="34" charset="-122"/>
                <a:sym typeface="Arial" pitchFamily="34" charset="0"/>
              </a:endParaRPr>
            </a:p>
            <a:p>
              <a:pPr>
                <a:lnSpc>
                  <a:spcPct val="125000"/>
                </a:lnSpc>
              </a:pPr>
              <a:r>
                <a:rPr lang="zh-CN" altLang="zh-CN" sz="1500" dirty="0">
                  <a:latin typeface="微软雅黑" pitchFamily="34" charset="-122"/>
                  <a:ea typeface="微软雅黑" pitchFamily="34" charset="-122"/>
                </a:rPr>
                <a:t>人们生活和生产的自然基础，自然生态的平衡对社会生活起着重要作用。 </a:t>
              </a:r>
              <a:endParaRPr lang="en-US" altLang="zh-CN" sz="1500" dirty="0">
                <a:latin typeface="微软雅黑" pitchFamily="34" charset="-122"/>
                <a:ea typeface="微软雅黑" pitchFamily="34" charset="-122"/>
              </a:endParaRPr>
            </a:p>
          </p:txBody>
        </p:sp>
        <p:pic>
          <p:nvPicPr>
            <p:cNvPr id="11" name="图片 10">
              <a:extLst>
                <a:ext uri="{FF2B5EF4-FFF2-40B4-BE49-F238E27FC236}">
                  <a16:creationId xmlns:a16="http://schemas.microsoft.com/office/drawing/2014/main" id="{95C4E1DE-6900-8E4E-BE4B-C165E67330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74776" y="4643105"/>
              <a:ext cx="7151129" cy="4350842"/>
            </a:xfrm>
            <a:prstGeom prst="rect">
              <a:avLst/>
            </a:prstGeom>
          </p:spPr>
        </p:pic>
      </p:grpSp>
      <p:grpSp>
        <p:nvGrpSpPr>
          <p:cNvPr id="12" name="组合 11">
            <a:extLst>
              <a:ext uri="{FF2B5EF4-FFF2-40B4-BE49-F238E27FC236}">
                <a16:creationId xmlns:a16="http://schemas.microsoft.com/office/drawing/2014/main" id="{F22053CF-7FC7-9F4F-BF3A-04F50C0873A8}"/>
              </a:ext>
            </a:extLst>
          </p:cNvPr>
          <p:cNvGrpSpPr/>
          <p:nvPr/>
        </p:nvGrpSpPr>
        <p:grpSpPr>
          <a:xfrm>
            <a:off x="3175906" y="2778608"/>
            <a:ext cx="2792186" cy="2728165"/>
            <a:chOff x="8556659" y="4643105"/>
            <a:chExt cx="7163444" cy="8485671"/>
          </a:xfrm>
        </p:grpSpPr>
        <p:sp>
          <p:nvSpPr>
            <p:cNvPr id="13" name="矩形 12">
              <a:extLst>
                <a:ext uri="{FF2B5EF4-FFF2-40B4-BE49-F238E27FC236}">
                  <a16:creationId xmlns:a16="http://schemas.microsoft.com/office/drawing/2014/main" id="{CD8E1158-2259-134A-B8D6-5B0E0792E88C}"/>
                </a:ext>
              </a:extLst>
            </p:cNvPr>
            <p:cNvSpPr/>
            <p:nvPr/>
          </p:nvSpPr>
          <p:spPr>
            <a:xfrm>
              <a:off x="8556659" y="9171477"/>
              <a:ext cx="7163444" cy="39572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1500" b="1" dirty="0">
                  <a:latin typeface="微软雅黑" pitchFamily="34" charset="-122"/>
                  <a:ea typeface="微软雅黑" pitchFamily="34" charset="-122"/>
                  <a:sym typeface="Arial" pitchFamily="34" charset="0"/>
                </a:rPr>
                <a:t>人口因素</a:t>
              </a:r>
              <a:r>
                <a:rPr lang="zh-CN" altLang="en-US" sz="1500" dirty="0">
                  <a:latin typeface="微软雅黑" pitchFamily="34" charset="-122"/>
                  <a:ea typeface="微软雅黑" pitchFamily="34" charset="-122"/>
                  <a:sym typeface="Arial" pitchFamily="34" charset="0"/>
                </a:rPr>
                <a:t>：</a:t>
              </a:r>
              <a:endParaRPr lang="en-US" altLang="zh-CN" sz="1500" dirty="0">
                <a:latin typeface="微软雅黑" pitchFamily="34" charset="-122"/>
                <a:ea typeface="微软雅黑" pitchFamily="34" charset="-122"/>
                <a:sym typeface="Arial" pitchFamily="34" charset="0"/>
              </a:endParaRPr>
            </a:p>
            <a:p>
              <a:pPr algn="just">
                <a:lnSpc>
                  <a:spcPct val="120000"/>
                </a:lnSpc>
              </a:pPr>
              <a:r>
                <a:rPr lang="zh-CN" altLang="zh-CN" sz="1500" dirty="0">
                  <a:latin typeface="微软雅黑" pitchFamily="34" charset="-122"/>
                  <a:ea typeface="微软雅黑" pitchFamily="34" charset="-122"/>
                </a:rPr>
                <a:t>重要的社会物质生活条件，对社会发展起着制约和影响的作用。 </a:t>
              </a:r>
              <a:endParaRPr lang="en-US" altLang="zh-CN" dirty="0">
                <a:latin typeface="微软雅黑" pitchFamily="34" charset="-122"/>
                <a:ea typeface="微软雅黑" pitchFamily="34" charset="-122"/>
              </a:endParaRPr>
            </a:p>
          </p:txBody>
        </p:sp>
        <p:pic>
          <p:nvPicPr>
            <p:cNvPr id="14" name="图片 13">
              <a:extLst>
                <a:ext uri="{FF2B5EF4-FFF2-40B4-BE49-F238E27FC236}">
                  <a16:creationId xmlns:a16="http://schemas.microsoft.com/office/drawing/2014/main" id="{7A7B8EB2-8F11-CC47-BDF9-9D4B61FBBB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56659" y="4643105"/>
              <a:ext cx="7163444" cy="4350841"/>
            </a:xfrm>
            <a:prstGeom prst="rect">
              <a:avLst/>
            </a:prstGeom>
          </p:spPr>
        </p:pic>
      </p:grpSp>
      <p:grpSp>
        <p:nvGrpSpPr>
          <p:cNvPr id="15" name="组合 14">
            <a:extLst>
              <a:ext uri="{FF2B5EF4-FFF2-40B4-BE49-F238E27FC236}">
                <a16:creationId xmlns:a16="http://schemas.microsoft.com/office/drawing/2014/main" id="{19F90C7A-B7BA-DA46-8C1B-17880579CAC1}"/>
              </a:ext>
            </a:extLst>
          </p:cNvPr>
          <p:cNvGrpSpPr/>
          <p:nvPr/>
        </p:nvGrpSpPr>
        <p:grpSpPr>
          <a:xfrm>
            <a:off x="6060377" y="2778608"/>
            <a:ext cx="2907472" cy="2728164"/>
            <a:chOff x="16050857" y="4643106"/>
            <a:chExt cx="7459214" cy="8485670"/>
          </a:xfrm>
        </p:grpSpPr>
        <p:sp>
          <p:nvSpPr>
            <p:cNvPr id="16" name="矩形 15">
              <a:extLst>
                <a:ext uri="{FF2B5EF4-FFF2-40B4-BE49-F238E27FC236}">
                  <a16:creationId xmlns:a16="http://schemas.microsoft.com/office/drawing/2014/main" id="{766AA986-878C-AD48-B9CF-820C00F02B57}"/>
                </a:ext>
              </a:extLst>
            </p:cNvPr>
            <p:cNvSpPr/>
            <p:nvPr/>
          </p:nvSpPr>
          <p:spPr>
            <a:xfrm>
              <a:off x="16050857" y="9171478"/>
              <a:ext cx="7459214" cy="39572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1500" b="1" dirty="0">
                  <a:latin typeface="微软雅黑" pitchFamily="34" charset="-122"/>
                  <a:ea typeface="微软雅黑" pitchFamily="34" charset="-122"/>
                  <a:sym typeface="Arial" pitchFamily="34" charset="0"/>
                </a:rPr>
                <a:t>物质生产方式</a:t>
              </a:r>
              <a:r>
                <a:rPr lang="zh-CN" altLang="en-US" sz="1500" dirty="0">
                  <a:latin typeface="微软雅黑" pitchFamily="34" charset="-122"/>
                  <a:ea typeface="微软雅黑" pitchFamily="34" charset="-122"/>
                  <a:sym typeface="Arial" pitchFamily="34" charset="0"/>
                </a:rPr>
                <a:t>：</a:t>
              </a:r>
              <a:endParaRPr lang="en-US" altLang="zh-CN" sz="1500" dirty="0">
                <a:latin typeface="微软雅黑" pitchFamily="34" charset="-122"/>
                <a:ea typeface="微软雅黑" pitchFamily="34" charset="-122"/>
                <a:sym typeface="Arial" pitchFamily="34" charset="0"/>
              </a:endParaRPr>
            </a:p>
            <a:p>
              <a:pPr algn="just">
                <a:lnSpc>
                  <a:spcPct val="120000"/>
                </a:lnSpc>
              </a:pPr>
              <a:r>
                <a:rPr lang="zh-CN" altLang="en-US" sz="1500" dirty="0">
                  <a:latin typeface="微软雅黑" pitchFamily="34" charset="-122"/>
                  <a:ea typeface="微软雅黑" pitchFamily="34" charset="-122"/>
                </a:rPr>
                <a:t>人们为获取物质生活资料而进行的生产活动的方式，</a:t>
              </a:r>
              <a:r>
                <a:rPr lang="zh-CN" altLang="zh-CN" sz="1500" dirty="0">
                  <a:latin typeface="微软雅黑" pitchFamily="34" charset="-122"/>
                  <a:ea typeface="微软雅黑" pitchFamily="34" charset="-122"/>
                </a:rPr>
                <a:t>是社会存在和发展的基础和决定力量。 </a:t>
              </a:r>
              <a:endParaRPr lang="zh-CN" altLang="en-US" sz="1500" dirty="0">
                <a:latin typeface="微软雅黑" pitchFamily="34" charset="-122"/>
                <a:ea typeface="微软雅黑" pitchFamily="34" charset="-122"/>
                <a:sym typeface="Arial" pitchFamily="34" charset="0"/>
              </a:endParaRPr>
            </a:p>
          </p:txBody>
        </p:sp>
        <p:pic>
          <p:nvPicPr>
            <p:cNvPr id="17" name="图片 16">
              <a:extLst>
                <a:ext uri="{FF2B5EF4-FFF2-40B4-BE49-F238E27FC236}">
                  <a16:creationId xmlns:a16="http://schemas.microsoft.com/office/drawing/2014/main" id="{E44B4702-17BF-6444-AE00-FB59DE5BB3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050857" y="4643106"/>
              <a:ext cx="7163444" cy="4318428"/>
            </a:xfrm>
            <a:prstGeom prst="rect">
              <a:avLst/>
            </a:prstGeom>
          </p:spPr>
        </p:pic>
      </p:grpSp>
    </p:spTree>
    <p:extLst>
      <p:ext uri="{BB962C8B-B14F-4D97-AF65-F5344CB8AC3E}">
        <p14:creationId xmlns:p14="http://schemas.microsoft.com/office/powerpoint/2010/main" val="49518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000"/>
                                        <p:tgtEl>
                                          <p:spTgt spid="9"/>
                                        </p:tgtEl>
                                      </p:cBhvr>
                                    </p:animEffect>
                                  </p:childTnLst>
                                </p:cTn>
                              </p:par>
                            </p:childTnLst>
                          </p:cTn>
                        </p:par>
                        <p:par>
                          <p:cTn id="8" fill="hold">
                            <p:stCondLst>
                              <p:cond delay="1000"/>
                            </p:stCondLst>
                            <p:childTnLst>
                              <p:par>
                                <p:cTn id="9" presetID="14" presetClass="entr" presetSubtype="1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1000"/>
                                        <p:tgtEl>
                                          <p:spTgt spid="12"/>
                                        </p:tgtEl>
                                      </p:cBhvr>
                                    </p:animEffect>
                                  </p:childTnLst>
                                </p:cTn>
                              </p:par>
                            </p:childTnLst>
                          </p:cTn>
                        </p:par>
                        <p:par>
                          <p:cTn id="12" fill="hold">
                            <p:stCondLst>
                              <p:cond delay="2000"/>
                            </p:stCondLst>
                            <p:childTnLst>
                              <p:par>
                                <p:cTn id="13" presetID="14" presetClass="entr" presetSubtype="1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8534C61-C107-432D-B4B8-EDD6C8297E66}"/>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一、社会存在与社会意识</a:t>
            </a:r>
          </a:p>
        </p:txBody>
      </p:sp>
      <p:sp>
        <p:nvSpPr>
          <p:cNvPr id="9219" name="Rectangle 3">
            <a:extLst>
              <a:ext uri="{FF2B5EF4-FFF2-40B4-BE49-F238E27FC236}">
                <a16:creationId xmlns:a16="http://schemas.microsoft.com/office/drawing/2014/main" id="{8B99166B-3F60-4F7C-B648-0C830BB4C4F0}"/>
              </a:ext>
            </a:extLst>
          </p:cNvPr>
          <p:cNvSpPr>
            <a:spLocks noGrp="1"/>
          </p:cNvSpPr>
          <p:nvPr/>
        </p:nvSpPr>
        <p:spPr>
          <a:xfrm>
            <a:off x="1387475" y="1755775"/>
            <a:ext cx="7416800" cy="4608513"/>
          </a:xfrm>
          <a:prstGeom prst="rect">
            <a:avLst/>
          </a:prstGeom>
          <a:noFill/>
          <a:ln w="9525">
            <a:noFill/>
          </a:ln>
        </p:spPr>
        <p:txBody>
          <a:bodyPr/>
          <a:lstStyle/>
          <a:p>
            <a:pPr>
              <a:lnSpc>
                <a:spcPct val="125000"/>
              </a:lnSpc>
              <a:spcBef>
                <a:spcPct val="30000"/>
              </a:spcBef>
              <a:defRPr/>
            </a:pPr>
            <a:r>
              <a:rPr lang="zh-CN" altLang="en-US" sz="1600" b="1" dirty="0">
                <a:solidFill>
                  <a:srgbClr val="014D23"/>
                </a:solidFill>
                <a:latin typeface="+mj-ea"/>
                <a:ea typeface="+mj-ea"/>
                <a:sym typeface="+mn-ea"/>
              </a:rPr>
              <a:t>1</a:t>
            </a:r>
            <a:r>
              <a:rPr lang="en-US" altLang="zh-CN" sz="1600" b="1" dirty="0">
                <a:solidFill>
                  <a:srgbClr val="014D23"/>
                </a:solidFill>
                <a:latin typeface="+mj-ea"/>
                <a:ea typeface="+mj-ea"/>
                <a:sym typeface="+mn-ea"/>
              </a:rPr>
              <a:t>.</a:t>
            </a:r>
            <a:r>
              <a:rPr lang="zh-CN" altLang="en-US" sz="1600" b="1" dirty="0">
                <a:solidFill>
                  <a:srgbClr val="014D23"/>
                </a:solidFill>
                <a:latin typeface="+mj-ea"/>
                <a:ea typeface="+mj-ea"/>
                <a:sym typeface="+mn-ea"/>
              </a:rPr>
              <a:t>自然地理环境：是社会发展的必要条件</a:t>
            </a:r>
          </a:p>
          <a:p>
            <a:pPr>
              <a:lnSpc>
                <a:spcPct val="125000"/>
              </a:lnSpc>
              <a:spcBef>
                <a:spcPct val="30000"/>
              </a:spcBef>
              <a:defRPr/>
            </a:pPr>
            <a:r>
              <a:rPr lang="zh-CN" altLang="en-US" sz="1600" dirty="0">
                <a:solidFill>
                  <a:srgbClr val="660066"/>
                </a:solidFill>
                <a:latin typeface="+mj-ea"/>
                <a:ea typeface="+mj-ea"/>
                <a:sym typeface="+mn-ea"/>
              </a:rPr>
              <a:t>　　</a:t>
            </a:r>
            <a:r>
              <a:rPr lang="zh-CN" altLang="en-US" sz="1600" dirty="0">
                <a:latin typeface="+mj-ea"/>
                <a:ea typeface="+mj-ea"/>
                <a:sym typeface="+mn-ea"/>
              </a:rPr>
              <a:t>资源紧张，环境恶化，灾难威胁。</a:t>
            </a:r>
          </a:p>
          <a:p>
            <a:pPr>
              <a:lnSpc>
                <a:spcPct val="125000"/>
              </a:lnSpc>
              <a:spcBef>
                <a:spcPct val="30000"/>
              </a:spcBef>
              <a:defRPr/>
            </a:pPr>
            <a:r>
              <a:rPr lang="zh-CN" altLang="en-US" sz="1600" b="1" dirty="0">
                <a:solidFill>
                  <a:srgbClr val="014D23"/>
                </a:solidFill>
                <a:latin typeface="+mj-ea"/>
                <a:ea typeface="+mj-ea"/>
                <a:sym typeface="+mn-ea"/>
              </a:rPr>
              <a:t>2.自然生态平衡：对社会生活起着重要作用</a:t>
            </a:r>
          </a:p>
          <a:p>
            <a:pPr>
              <a:lnSpc>
                <a:spcPct val="125000"/>
              </a:lnSpc>
              <a:spcBef>
                <a:spcPct val="30000"/>
              </a:spcBef>
              <a:defRPr/>
            </a:pPr>
            <a:r>
              <a:rPr lang="zh-CN" altLang="en-US" sz="1600" b="1" dirty="0">
                <a:latin typeface="+mj-ea"/>
                <a:ea typeface="+mj-ea"/>
                <a:sym typeface="+mn-ea"/>
              </a:rPr>
              <a:t>    </a:t>
            </a:r>
            <a:r>
              <a:rPr lang="zh-CN" altLang="en-US" sz="1600" dirty="0">
                <a:latin typeface="+mj-ea"/>
                <a:ea typeface="+mj-ea"/>
                <a:sym typeface="+mn-ea"/>
              </a:rPr>
              <a:t>生态、环境、人口、资源全球危机</a:t>
            </a:r>
          </a:p>
          <a:p>
            <a:pPr>
              <a:lnSpc>
                <a:spcPct val="125000"/>
              </a:lnSpc>
              <a:spcBef>
                <a:spcPct val="30000"/>
              </a:spcBef>
              <a:defRPr/>
            </a:pPr>
            <a:r>
              <a:rPr lang="zh-CN" altLang="en-US" sz="1600" dirty="0">
                <a:latin typeface="+mj-ea"/>
                <a:ea typeface="+mj-ea"/>
                <a:sym typeface="+mn-ea"/>
              </a:rPr>
              <a:t>    建设生态文明、爱护生态环境 </a:t>
            </a:r>
            <a:r>
              <a:rPr lang="zh-CN" altLang="en-US" sz="1600" b="1" dirty="0">
                <a:solidFill>
                  <a:schemeClr val="accent4">
                    <a:lumMod val="50000"/>
                  </a:schemeClr>
                </a:solidFill>
                <a:latin typeface="+mj-ea"/>
                <a:ea typeface="+mj-ea"/>
                <a:sym typeface="+mn-ea"/>
              </a:rPr>
              <a:t>——建设美丽中国</a:t>
            </a:r>
          </a:p>
          <a:p>
            <a:pPr>
              <a:lnSpc>
                <a:spcPct val="125000"/>
              </a:lnSpc>
              <a:spcBef>
                <a:spcPct val="30000"/>
              </a:spcBef>
              <a:defRPr/>
            </a:pPr>
            <a:r>
              <a:rPr lang="en-US" altLang="zh-CN" sz="1600" b="1" dirty="0">
                <a:solidFill>
                  <a:srgbClr val="014D23"/>
                </a:solidFill>
                <a:latin typeface="+mj-ea"/>
                <a:ea typeface="+mj-ea"/>
                <a:sym typeface="Arial" panose="020B0604020202020204" pitchFamily="34" charset="0"/>
              </a:rPr>
              <a:t>3.</a:t>
            </a:r>
            <a:r>
              <a:rPr lang="zh-CN" altLang="en-US" sz="1600" b="1" dirty="0">
                <a:solidFill>
                  <a:srgbClr val="014D23"/>
                </a:solidFill>
                <a:latin typeface="+mj-ea"/>
                <a:ea typeface="+mj-ea"/>
                <a:sym typeface="Arial" panose="020B0604020202020204" pitchFamily="34" charset="0"/>
              </a:rPr>
              <a:t>人口因素：社会发展的必要条件</a:t>
            </a:r>
          </a:p>
          <a:p>
            <a:pPr>
              <a:lnSpc>
                <a:spcPct val="125000"/>
              </a:lnSpc>
              <a:spcBef>
                <a:spcPct val="30000"/>
              </a:spcBef>
              <a:defRPr/>
            </a:pPr>
            <a:r>
              <a:rPr lang="zh-CN" altLang="en-US" sz="1600" dirty="0">
                <a:solidFill>
                  <a:srgbClr val="800080"/>
                </a:solidFill>
                <a:latin typeface="+mj-ea"/>
                <a:ea typeface="+mj-ea"/>
                <a:sym typeface="Arial" panose="020B0604020202020204" pitchFamily="34" charset="0"/>
              </a:rPr>
              <a:t>　　</a:t>
            </a:r>
            <a:r>
              <a:rPr lang="zh-CN" altLang="en-US" sz="1600" dirty="0">
                <a:latin typeface="+mj-ea"/>
                <a:ea typeface="+mj-ea"/>
                <a:sym typeface="Arial" panose="020B0604020202020204" pitchFamily="34" charset="0"/>
              </a:rPr>
              <a:t>与生产力适应则促进社会发展，否则起阻碍作用。</a:t>
            </a:r>
            <a:endParaRPr lang="en-US" altLang="zh-CN" sz="1600" dirty="0">
              <a:latin typeface="+mj-ea"/>
              <a:ea typeface="+mj-ea"/>
              <a:sym typeface="Arial" panose="020B0604020202020204" pitchFamily="34" charset="0"/>
            </a:endParaRPr>
          </a:p>
          <a:p>
            <a:pPr>
              <a:lnSpc>
                <a:spcPct val="125000"/>
              </a:lnSpc>
              <a:spcBef>
                <a:spcPct val="30000"/>
              </a:spcBef>
              <a:defRPr/>
            </a:pPr>
            <a:r>
              <a:rPr lang="zh-CN" altLang="en-US" sz="1600" dirty="0">
                <a:latin typeface="+mj-ea"/>
                <a:ea typeface="+mj-ea"/>
                <a:sym typeface="Arial" panose="020B0604020202020204" pitchFamily="34" charset="0"/>
              </a:rPr>
              <a:t>　　我国人多，结构不合理。</a:t>
            </a:r>
            <a:r>
              <a:rPr lang="zh-CN" altLang="en-US" sz="1600" b="1" dirty="0">
                <a:solidFill>
                  <a:schemeClr val="accent4">
                    <a:lumMod val="50000"/>
                  </a:schemeClr>
                </a:solidFill>
                <a:latin typeface="+mj-ea"/>
                <a:ea typeface="+mj-ea"/>
                <a:sym typeface="Arial" panose="020B0604020202020204" pitchFamily="34" charset="0"/>
              </a:rPr>
              <a:t>——调结构，提高人口质量</a:t>
            </a:r>
          </a:p>
          <a:p>
            <a:pPr>
              <a:lnSpc>
                <a:spcPct val="125000"/>
              </a:lnSpc>
              <a:spcBef>
                <a:spcPct val="30000"/>
              </a:spcBef>
              <a:defRPr/>
            </a:pPr>
            <a:r>
              <a:rPr lang="en-US" altLang="zh-CN" sz="1600" b="1" dirty="0">
                <a:solidFill>
                  <a:srgbClr val="014D23"/>
                </a:solidFill>
                <a:latin typeface="+mj-ea"/>
                <a:ea typeface="+mj-ea"/>
                <a:sym typeface="Arial" panose="020B0604020202020204" pitchFamily="34" charset="0"/>
              </a:rPr>
              <a:t>4.</a:t>
            </a:r>
            <a:r>
              <a:rPr lang="zh-CN" altLang="en-US" sz="1600" b="1" dirty="0">
                <a:solidFill>
                  <a:srgbClr val="014D23"/>
                </a:solidFill>
                <a:latin typeface="+mj-ea"/>
                <a:ea typeface="+mj-ea"/>
                <a:sym typeface="Arial" panose="020B0604020202020204" pitchFamily="34" charset="0"/>
              </a:rPr>
              <a:t>生产方式：在社会发展中起决定作用 </a:t>
            </a:r>
          </a:p>
          <a:p>
            <a:pPr>
              <a:lnSpc>
                <a:spcPct val="125000"/>
              </a:lnSpc>
              <a:spcBef>
                <a:spcPct val="30000"/>
              </a:spcBef>
              <a:defRPr/>
            </a:pPr>
            <a:r>
              <a:rPr lang="zh-CN" altLang="en-US" sz="1600" dirty="0">
                <a:solidFill>
                  <a:srgbClr val="800080"/>
                </a:solidFill>
                <a:latin typeface="+mj-ea"/>
                <a:ea typeface="+mj-ea"/>
                <a:sym typeface="Arial" panose="020B0604020202020204" pitchFamily="34" charset="0"/>
              </a:rPr>
              <a:t>　  </a:t>
            </a:r>
            <a:r>
              <a:rPr lang="zh-CN" altLang="en-US" sz="1600" dirty="0">
                <a:latin typeface="+mj-ea"/>
                <a:ea typeface="+mj-ea"/>
                <a:sym typeface="Arial" panose="020B0604020202020204" pitchFamily="34" charset="0"/>
              </a:rPr>
              <a:t>（1）是人类存在发展的基础。</a:t>
            </a:r>
          </a:p>
          <a:p>
            <a:pPr>
              <a:lnSpc>
                <a:spcPct val="125000"/>
              </a:lnSpc>
              <a:spcBef>
                <a:spcPct val="30000"/>
              </a:spcBef>
              <a:defRPr/>
            </a:pPr>
            <a:r>
              <a:rPr lang="zh-CN" altLang="en-US" sz="1600" dirty="0">
                <a:latin typeface="+mj-ea"/>
                <a:ea typeface="+mj-ea"/>
                <a:sym typeface="Arial" panose="020B0604020202020204" pitchFamily="34" charset="0"/>
              </a:rPr>
              <a:t>　  （2）决定社会结构、性质和面貌，制约全部社会生活。</a:t>
            </a:r>
          </a:p>
          <a:p>
            <a:pPr>
              <a:lnSpc>
                <a:spcPct val="125000"/>
              </a:lnSpc>
              <a:spcBef>
                <a:spcPct val="30000"/>
              </a:spcBef>
              <a:defRPr/>
            </a:pPr>
            <a:r>
              <a:rPr lang="zh-CN" altLang="en-US" sz="1600" dirty="0">
                <a:latin typeface="+mj-ea"/>
                <a:ea typeface="+mj-ea"/>
                <a:sym typeface="Arial" panose="020B0604020202020204" pitchFamily="34" charset="0"/>
              </a:rPr>
              <a:t>　  （3）决定社会历史由低级向高级的发展。 </a:t>
            </a:r>
          </a:p>
        </p:txBody>
      </p:sp>
      <p:sp>
        <p:nvSpPr>
          <p:cNvPr id="7" name="任意多边形 6">
            <a:extLst>
              <a:ext uri="{FF2B5EF4-FFF2-40B4-BE49-F238E27FC236}">
                <a16:creationId xmlns:a16="http://schemas.microsoft.com/office/drawing/2014/main" id="{8B66EC22-3C2D-4D31-8DB1-DFB2C1593B97}"/>
              </a:ext>
            </a:extLst>
          </p:cNvPr>
          <p:cNvSpPr/>
          <p:nvPr/>
        </p:nvSpPr>
        <p:spPr>
          <a:xfrm>
            <a:off x="4622800" y="5395913"/>
            <a:ext cx="3246438" cy="811212"/>
          </a:xfrm>
          <a:custGeom>
            <a:avLst/>
            <a:gdLst>
              <a:gd name="connsiteX0" fmla="*/ 0 w 3247176"/>
              <a:gd name="connsiteY0" fmla="*/ 0 h 811794"/>
              <a:gd name="connsiteX1" fmla="*/ 3247176 w 3247176"/>
              <a:gd name="connsiteY1" fmla="*/ 0 h 811794"/>
              <a:gd name="connsiteX2" fmla="*/ 3247176 w 3247176"/>
              <a:gd name="connsiteY2" fmla="*/ 811794 h 811794"/>
              <a:gd name="connsiteX3" fmla="*/ 0 w 3247176"/>
              <a:gd name="connsiteY3" fmla="*/ 811794 h 811794"/>
              <a:gd name="connsiteX4" fmla="*/ 0 w 3247176"/>
              <a:gd name="connsiteY4" fmla="*/ 0 h 811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176" h="811794">
                <a:moveTo>
                  <a:pt x="0" y="0"/>
                </a:moveTo>
                <a:lnTo>
                  <a:pt x="3247176" y="0"/>
                </a:lnTo>
                <a:lnTo>
                  <a:pt x="3247176" y="811794"/>
                </a:lnTo>
                <a:lnTo>
                  <a:pt x="0" y="8117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92024" tIns="192024" rIns="192024" bIns="192024" spcCol="1270" anchor="ctr"/>
          <a:lstStyle/>
          <a:p>
            <a:pPr algn="ctr" defTabSz="1200150" eaLnBrk="1" hangingPunct="1">
              <a:lnSpc>
                <a:spcPct val="90000"/>
              </a:lnSpc>
              <a:spcAft>
                <a:spcPct val="35000"/>
              </a:spcAft>
              <a:buFont typeface="Arial" panose="020B0604020202020204" pitchFamily="34" charset="0"/>
              <a:buNone/>
              <a:defRPr/>
            </a:pPr>
            <a:endParaRPr lang="zh-CN" altLang="en-US" sz="2700" dirty="0"/>
          </a:p>
        </p:txBody>
      </p:sp>
      <p:sp>
        <p:nvSpPr>
          <p:cNvPr id="10" name="圆角矩形 15">
            <a:extLst>
              <a:ext uri="{FF2B5EF4-FFF2-40B4-BE49-F238E27FC236}">
                <a16:creationId xmlns:a16="http://schemas.microsoft.com/office/drawing/2014/main" id="{E21A6AE0-4239-47A6-B434-BC0734410C82}"/>
              </a:ext>
            </a:extLst>
          </p:cNvPr>
          <p:cNvSpPr/>
          <p:nvPr/>
        </p:nvSpPr>
        <p:spPr bwMode="auto">
          <a:xfrm>
            <a:off x="501650" y="1093788"/>
            <a:ext cx="2335213"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社会存在</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9FF951-E01F-A744-A121-132797E1E935}"/>
              </a:ext>
            </a:extLst>
          </p:cNvPr>
          <p:cNvSpPr txBox="1"/>
          <p:nvPr/>
        </p:nvSpPr>
        <p:spPr>
          <a:xfrm>
            <a:off x="1455539" y="339331"/>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一、社会存在与社会意识</a:t>
            </a:r>
          </a:p>
        </p:txBody>
      </p:sp>
      <p:sp>
        <p:nvSpPr>
          <p:cNvPr id="3" name="圆角矩形 15">
            <a:extLst>
              <a:ext uri="{FF2B5EF4-FFF2-40B4-BE49-F238E27FC236}">
                <a16:creationId xmlns:a16="http://schemas.microsoft.com/office/drawing/2014/main" id="{E1EB093D-AA69-924D-9627-E1E9A5714A67}"/>
              </a:ext>
            </a:extLst>
          </p:cNvPr>
          <p:cNvSpPr/>
          <p:nvPr/>
        </p:nvSpPr>
        <p:spPr bwMode="auto">
          <a:xfrm>
            <a:off x="176152" y="1666471"/>
            <a:ext cx="2128136" cy="562151"/>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100" b="1" dirty="0">
                <a:solidFill>
                  <a:schemeClr val="bg1"/>
                </a:solidFill>
                <a:latin typeface="微软雅黑" panose="020B0503020204020204" pitchFamily="34" charset="-122"/>
                <a:sym typeface="+mn-ea"/>
              </a:rPr>
              <a:t>社会意识</a:t>
            </a:r>
          </a:p>
        </p:txBody>
      </p:sp>
      <p:grpSp>
        <p:nvGrpSpPr>
          <p:cNvPr id="15" name="组合 14">
            <a:extLst>
              <a:ext uri="{FF2B5EF4-FFF2-40B4-BE49-F238E27FC236}">
                <a16:creationId xmlns:a16="http://schemas.microsoft.com/office/drawing/2014/main" id="{62A16A4E-5A55-8B45-BEE0-2D9B81376784}"/>
              </a:ext>
            </a:extLst>
          </p:cNvPr>
          <p:cNvGrpSpPr/>
          <p:nvPr/>
        </p:nvGrpSpPr>
        <p:grpSpPr>
          <a:xfrm>
            <a:off x="403339" y="2493926"/>
            <a:ext cx="8337322" cy="3405063"/>
            <a:chOff x="1074776" y="4137641"/>
            <a:chExt cx="22232858" cy="9080167"/>
          </a:xfrm>
        </p:grpSpPr>
        <p:sp>
          <p:nvSpPr>
            <p:cNvPr id="16" name="圆角矩形 15">
              <a:extLst>
                <a:ext uri="{FF2B5EF4-FFF2-40B4-BE49-F238E27FC236}">
                  <a16:creationId xmlns:a16="http://schemas.microsoft.com/office/drawing/2014/main" id="{042EDC17-E1F3-2E4A-8EE0-B61ED987D4EF}"/>
                </a:ext>
              </a:extLst>
            </p:cNvPr>
            <p:cNvSpPr/>
            <p:nvPr/>
          </p:nvSpPr>
          <p:spPr>
            <a:xfrm>
              <a:off x="1074776" y="6116857"/>
              <a:ext cx="1674885" cy="4315717"/>
            </a:xfrm>
            <a:prstGeom prst="round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lIns="34290" tIns="17145" rIns="34290" bIns="17145">
              <a:spAutoFit/>
            </a:bodyPr>
            <a:lstStyle/>
            <a:p>
              <a:pPr algn="ctr"/>
              <a:r>
                <a:rPr lang="zh-CN" altLang="en-US" sz="2475" dirty="0">
                  <a:solidFill>
                    <a:schemeClr val="bg1"/>
                  </a:solidFill>
                </a:rPr>
                <a:t>社会意识</a:t>
              </a:r>
              <a:endParaRPr lang="zh-CN" altLang="en-US" sz="2475" b="1" dirty="0">
                <a:ln w="12700" cmpd="sng">
                  <a:solidFill>
                    <a:schemeClr val="accent4"/>
                  </a:solidFill>
                  <a:prstDash val="solid"/>
                </a:ln>
                <a:solidFill>
                  <a:schemeClr val="bg1"/>
                </a:solidFill>
                <a:effectLst>
                  <a:outerShdw blurRad="50800" dist="38100" algn="l" rotWithShape="0">
                    <a:prstClr val="black">
                      <a:alpha val="40000"/>
                    </a:prstClr>
                  </a:outerShdw>
                </a:effectLst>
              </a:endParaRPr>
            </a:p>
          </p:txBody>
        </p:sp>
        <p:sp>
          <p:nvSpPr>
            <p:cNvPr id="17" name="Freeform 5">
              <a:extLst>
                <a:ext uri="{FF2B5EF4-FFF2-40B4-BE49-F238E27FC236}">
                  <a16:creationId xmlns:a16="http://schemas.microsoft.com/office/drawing/2014/main" id="{7613BA4F-AA52-E645-8E32-EEBE4838C8C4}"/>
                </a:ext>
              </a:extLst>
            </p:cNvPr>
            <p:cNvSpPr>
              <a:spLocks/>
            </p:cNvSpPr>
            <p:nvPr/>
          </p:nvSpPr>
          <p:spPr bwMode="auto">
            <a:xfrm>
              <a:off x="10242984" y="4318998"/>
              <a:ext cx="676520" cy="3240360"/>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accent6">
                <a:lumMod val="75000"/>
              </a:schemeClr>
            </a:soli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p>
          </p:txBody>
        </p:sp>
        <p:sp>
          <p:nvSpPr>
            <p:cNvPr id="18" name="圆角矩形 17">
              <a:extLst>
                <a:ext uri="{FF2B5EF4-FFF2-40B4-BE49-F238E27FC236}">
                  <a16:creationId xmlns:a16="http://schemas.microsoft.com/office/drawing/2014/main" id="{1722ECC6-9BFE-F24E-9B39-5C2AE356D8A0}"/>
                </a:ext>
              </a:extLst>
            </p:cNvPr>
            <p:cNvSpPr/>
            <p:nvPr/>
          </p:nvSpPr>
          <p:spPr>
            <a:xfrm>
              <a:off x="4456702" y="5136753"/>
              <a:ext cx="5550386" cy="1402716"/>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根据不同的主体</a:t>
              </a:r>
            </a:p>
          </p:txBody>
        </p:sp>
        <p:sp>
          <p:nvSpPr>
            <p:cNvPr id="19" name="Freeform 5">
              <a:extLst>
                <a:ext uri="{FF2B5EF4-FFF2-40B4-BE49-F238E27FC236}">
                  <a16:creationId xmlns:a16="http://schemas.microsoft.com/office/drawing/2014/main" id="{BF814F5E-4743-C64B-90FB-4D684F759095}"/>
                </a:ext>
              </a:extLst>
            </p:cNvPr>
            <p:cNvSpPr>
              <a:spLocks/>
            </p:cNvSpPr>
            <p:nvPr/>
          </p:nvSpPr>
          <p:spPr bwMode="auto">
            <a:xfrm>
              <a:off x="2996670" y="5182849"/>
              <a:ext cx="1224136" cy="5875914"/>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accent6">
                <a:lumMod val="75000"/>
              </a:schemeClr>
            </a:soli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p>
          </p:txBody>
        </p:sp>
        <p:sp>
          <p:nvSpPr>
            <p:cNvPr id="20" name="圆角矩形 19">
              <a:extLst>
                <a:ext uri="{FF2B5EF4-FFF2-40B4-BE49-F238E27FC236}">
                  <a16:creationId xmlns:a16="http://schemas.microsoft.com/office/drawing/2014/main" id="{C85506CA-ACA4-0D4E-B2DD-2F24FD98C800}"/>
                </a:ext>
              </a:extLst>
            </p:cNvPr>
            <p:cNvSpPr/>
            <p:nvPr/>
          </p:nvSpPr>
          <p:spPr>
            <a:xfrm>
              <a:off x="11626908" y="4137641"/>
              <a:ext cx="3946976" cy="1414669"/>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个体意识</a:t>
              </a:r>
            </a:p>
          </p:txBody>
        </p:sp>
        <p:sp>
          <p:nvSpPr>
            <p:cNvPr id="21" name="圆角矩形 20">
              <a:extLst>
                <a:ext uri="{FF2B5EF4-FFF2-40B4-BE49-F238E27FC236}">
                  <a16:creationId xmlns:a16="http://schemas.microsoft.com/office/drawing/2014/main" id="{2EB69145-5D47-034A-9931-810F0AC1E72D}"/>
                </a:ext>
              </a:extLst>
            </p:cNvPr>
            <p:cNvSpPr/>
            <p:nvPr/>
          </p:nvSpPr>
          <p:spPr>
            <a:xfrm>
              <a:off x="11626908" y="6434066"/>
              <a:ext cx="3946976" cy="1414669"/>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群体意识</a:t>
              </a:r>
            </a:p>
          </p:txBody>
        </p:sp>
        <p:sp>
          <p:nvSpPr>
            <p:cNvPr id="22" name="Freeform 5">
              <a:extLst>
                <a:ext uri="{FF2B5EF4-FFF2-40B4-BE49-F238E27FC236}">
                  <a16:creationId xmlns:a16="http://schemas.microsoft.com/office/drawing/2014/main" id="{BCD16292-05C1-8643-96E1-3CD05B3BB9C7}"/>
                </a:ext>
              </a:extLst>
            </p:cNvPr>
            <p:cNvSpPr>
              <a:spLocks/>
            </p:cNvSpPr>
            <p:nvPr/>
          </p:nvSpPr>
          <p:spPr bwMode="auto">
            <a:xfrm>
              <a:off x="10242984" y="9221118"/>
              <a:ext cx="676520" cy="3240360"/>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accent6">
                <a:lumMod val="75000"/>
              </a:schemeClr>
            </a:soli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p>
          </p:txBody>
        </p:sp>
        <p:sp>
          <p:nvSpPr>
            <p:cNvPr id="23" name="圆角矩形 22">
              <a:extLst>
                <a:ext uri="{FF2B5EF4-FFF2-40B4-BE49-F238E27FC236}">
                  <a16:creationId xmlns:a16="http://schemas.microsoft.com/office/drawing/2014/main" id="{9614C842-23D4-2844-B399-8B875327DA36}"/>
                </a:ext>
              </a:extLst>
            </p:cNvPr>
            <p:cNvSpPr/>
            <p:nvPr/>
          </p:nvSpPr>
          <p:spPr>
            <a:xfrm>
              <a:off x="4456702" y="10194912"/>
              <a:ext cx="5550386" cy="1402716"/>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根据不同的层次</a:t>
              </a:r>
            </a:p>
          </p:txBody>
        </p:sp>
        <p:sp>
          <p:nvSpPr>
            <p:cNvPr id="24" name="圆角矩形 23">
              <a:extLst>
                <a:ext uri="{FF2B5EF4-FFF2-40B4-BE49-F238E27FC236}">
                  <a16:creationId xmlns:a16="http://schemas.microsoft.com/office/drawing/2014/main" id="{3D6244C0-F0D2-7045-A7E6-85FFDF96F2EE}"/>
                </a:ext>
              </a:extLst>
            </p:cNvPr>
            <p:cNvSpPr/>
            <p:nvPr/>
          </p:nvSpPr>
          <p:spPr>
            <a:xfrm>
              <a:off x="11628362" y="9028123"/>
              <a:ext cx="3945522" cy="1402716"/>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社会心理</a:t>
              </a:r>
            </a:p>
          </p:txBody>
        </p:sp>
        <p:sp>
          <p:nvSpPr>
            <p:cNvPr id="25" name="圆角矩形 24">
              <a:extLst>
                <a:ext uri="{FF2B5EF4-FFF2-40B4-BE49-F238E27FC236}">
                  <a16:creationId xmlns:a16="http://schemas.microsoft.com/office/drawing/2014/main" id="{2B6FD0D7-CCF7-FE40-9A02-820CA666AD27}"/>
                </a:ext>
              </a:extLst>
            </p:cNvPr>
            <p:cNvSpPr/>
            <p:nvPr/>
          </p:nvSpPr>
          <p:spPr>
            <a:xfrm>
              <a:off x="11626908" y="11058762"/>
              <a:ext cx="5037442" cy="1402716"/>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社会意识形式</a:t>
              </a:r>
            </a:p>
          </p:txBody>
        </p:sp>
        <p:sp>
          <p:nvSpPr>
            <p:cNvPr id="26" name="Freeform 5">
              <a:extLst>
                <a:ext uri="{FF2B5EF4-FFF2-40B4-BE49-F238E27FC236}">
                  <a16:creationId xmlns:a16="http://schemas.microsoft.com/office/drawing/2014/main" id="{D7CDE094-1226-6D44-BD6F-860E4D233F1E}"/>
                </a:ext>
              </a:extLst>
            </p:cNvPr>
            <p:cNvSpPr>
              <a:spLocks/>
            </p:cNvSpPr>
            <p:nvPr/>
          </p:nvSpPr>
          <p:spPr bwMode="auto">
            <a:xfrm>
              <a:off x="17163525" y="9977448"/>
              <a:ext cx="676520" cy="3240360"/>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accent6">
                <a:lumMod val="75000"/>
              </a:schemeClr>
            </a:soli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p>
          </p:txBody>
        </p:sp>
        <p:sp>
          <p:nvSpPr>
            <p:cNvPr id="27" name="圆角矩形 26">
              <a:extLst>
                <a:ext uri="{FF2B5EF4-FFF2-40B4-BE49-F238E27FC236}">
                  <a16:creationId xmlns:a16="http://schemas.microsoft.com/office/drawing/2014/main" id="{57C92B3B-6B4A-1E44-BBCD-76DF2CA3A466}"/>
                </a:ext>
              </a:extLst>
            </p:cNvPr>
            <p:cNvSpPr/>
            <p:nvPr/>
          </p:nvSpPr>
          <p:spPr>
            <a:xfrm>
              <a:off x="18513505" y="9808045"/>
              <a:ext cx="3819753" cy="1402716"/>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意识形态</a:t>
              </a:r>
            </a:p>
          </p:txBody>
        </p:sp>
        <p:sp>
          <p:nvSpPr>
            <p:cNvPr id="28" name="圆角矩形 27">
              <a:extLst>
                <a:ext uri="{FF2B5EF4-FFF2-40B4-BE49-F238E27FC236}">
                  <a16:creationId xmlns:a16="http://schemas.microsoft.com/office/drawing/2014/main" id="{81DE20A5-C115-474E-9FBA-D2A75DCC1E94}"/>
                </a:ext>
              </a:extLst>
            </p:cNvPr>
            <p:cNvSpPr/>
            <p:nvPr/>
          </p:nvSpPr>
          <p:spPr>
            <a:xfrm>
              <a:off x="18513505" y="11815092"/>
              <a:ext cx="4794129" cy="1402716"/>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非意识形态</a:t>
              </a:r>
            </a:p>
          </p:txBody>
        </p:sp>
      </p:grpSp>
      <p:grpSp>
        <p:nvGrpSpPr>
          <p:cNvPr id="29" name="组合 28">
            <a:extLst>
              <a:ext uri="{FF2B5EF4-FFF2-40B4-BE49-F238E27FC236}">
                <a16:creationId xmlns:a16="http://schemas.microsoft.com/office/drawing/2014/main" id="{562A1A3E-276F-9941-AC35-C7BD30596F39}"/>
              </a:ext>
            </a:extLst>
          </p:cNvPr>
          <p:cNvGrpSpPr/>
          <p:nvPr/>
        </p:nvGrpSpPr>
        <p:grpSpPr>
          <a:xfrm>
            <a:off x="2478025" y="1666471"/>
            <a:ext cx="6489824" cy="598833"/>
            <a:chOff x="0" y="2315818"/>
            <a:chExt cx="6308035" cy="798444"/>
          </a:xfrm>
        </p:grpSpPr>
        <p:grpSp>
          <p:nvGrpSpPr>
            <p:cNvPr id="30" name="组合 29">
              <a:extLst>
                <a:ext uri="{FF2B5EF4-FFF2-40B4-BE49-F238E27FC236}">
                  <a16:creationId xmlns:a16="http://schemas.microsoft.com/office/drawing/2014/main" id="{A0DC9F9C-ED3A-6F43-ACC9-8C3799773C01}"/>
                </a:ext>
              </a:extLst>
            </p:cNvPr>
            <p:cNvGrpSpPr/>
            <p:nvPr/>
          </p:nvGrpSpPr>
          <p:grpSpPr>
            <a:xfrm>
              <a:off x="0" y="2315818"/>
              <a:ext cx="6308035" cy="798444"/>
              <a:chOff x="0" y="2315818"/>
              <a:chExt cx="5212499" cy="798444"/>
            </a:xfrm>
          </p:grpSpPr>
          <p:sp>
            <p:nvSpPr>
              <p:cNvPr id="32" name="任意多边形: 形状 44">
                <a:extLst>
                  <a:ext uri="{FF2B5EF4-FFF2-40B4-BE49-F238E27FC236}">
                    <a16:creationId xmlns:a16="http://schemas.microsoft.com/office/drawing/2014/main" id="{1636A8DA-2949-5C46-9FBC-B04E17666785}"/>
                  </a:ext>
                </a:extLst>
              </p:cNvPr>
              <p:cNvSpPr/>
              <p:nvPr/>
            </p:nvSpPr>
            <p:spPr>
              <a:xfrm>
                <a:off x="291549" y="2398645"/>
                <a:ext cx="4920950" cy="715617"/>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2">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形状 45">
                <a:extLst>
                  <a:ext uri="{FF2B5EF4-FFF2-40B4-BE49-F238E27FC236}">
                    <a16:creationId xmlns:a16="http://schemas.microsoft.com/office/drawing/2014/main" id="{C15E8D69-77C2-F54A-B8AE-8A70E1711D5E}"/>
                  </a:ext>
                </a:extLst>
              </p:cNvPr>
              <p:cNvSpPr/>
              <p:nvPr/>
            </p:nvSpPr>
            <p:spPr>
              <a:xfrm>
                <a:off x="0" y="2315818"/>
                <a:ext cx="4920950" cy="715617"/>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矩形 30">
              <a:extLst>
                <a:ext uri="{FF2B5EF4-FFF2-40B4-BE49-F238E27FC236}">
                  <a16:creationId xmlns:a16="http://schemas.microsoft.com/office/drawing/2014/main" id="{5F6F60CB-8777-5E44-82A2-8018017C71C2}"/>
                </a:ext>
              </a:extLst>
            </p:cNvPr>
            <p:cNvSpPr/>
            <p:nvPr/>
          </p:nvSpPr>
          <p:spPr>
            <a:xfrm>
              <a:off x="128098" y="2437601"/>
              <a:ext cx="5337313" cy="553997"/>
            </a:xfrm>
            <a:prstGeom prst="rect">
              <a:avLst/>
            </a:prstGeom>
          </p:spPr>
          <p:txBody>
            <a:bodyPr wrap="square">
              <a:spAutoFit/>
            </a:bodyPr>
            <a:lstStyle/>
            <a:p>
              <a:pPr>
                <a:defRPr/>
              </a:pPr>
              <a:r>
                <a:rPr lang="zh-CN" altLang="en-US" sz="2100" b="1" dirty="0">
                  <a:solidFill>
                    <a:schemeClr val="bg1"/>
                  </a:solidFill>
                  <a:latin typeface="Microsoft YaHei" panose="020B0503020204020204" pitchFamily="34" charset="-122"/>
                  <a:ea typeface="Microsoft YaHei" panose="020B0503020204020204" pitchFamily="34" charset="-122"/>
                  <a:cs typeface="+mn-ea"/>
                  <a:sym typeface="+mn-lt"/>
                </a:rPr>
                <a:t>社会生活的精神方面，是社会存在的反映</a:t>
              </a:r>
              <a:endParaRPr lang="zh-CN" altLang="en-US" sz="2100" b="1" dirty="0">
                <a:solidFill>
                  <a:schemeClr val="bg1"/>
                </a:solidFill>
                <a:latin typeface="Microsoft YaHei" panose="020B0503020204020204" pitchFamily="34" charset="-122"/>
                <a:ea typeface="Microsoft YaHei" panose="020B0503020204020204" pitchFamily="34" charset="-122"/>
                <a:cs typeface="+mn-ea"/>
              </a:endParaRPr>
            </a:p>
          </p:txBody>
        </p:sp>
      </p:grpSp>
      <p:sp>
        <p:nvSpPr>
          <p:cNvPr id="5" name="对话气泡: 圆角矩形 4">
            <a:extLst>
              <a:ext uri="{FF2B5EF4-FFF2-40B4-BE49-F238E27FC236}">
                <a16:creationId xmlns:a16="http://schemas.microsoft.com/office/drawing/2014/main" id="{DE8EEC48-1DE8-40F2-842E-B416A5C096D0}"/>
              </a:ext>
            </a:extLst>
          </p:cNvPr>
          <p:cNvSpPr/>
          <p:nvPr/>
        </p:nvSpPr>
        <p:spPr>
          <a:xfrm>
            <a:off x="6436620" y="3637968"/>
            <a:ext cx="1346413" cy="806468"/>
          </a:xfrm>
          <a:prstGeom prst="wedgeRoundRectCallout">
            <a:avLst>
              <a:gd name="adj1" fmla="val -90608"/>
              <a:gd name="adj2" fmla="val 6672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低层次、自发的、不系统的、不定型的</a:t>
            </a:r>
          </a:p>
          <a:p>
            <a:pPr algn="ctr"/>
            <a:endParaRPr lang="zh-CN" altLang="en-US" sz="1200" dirty="0"/>
          </a:p>
        </p:txBody>
      </p:sp>
      <p:sp>
        <p:nvSpPr>
          <p:cNvPr id="36" name="对话气泡: 圆角矩形 35">
            <a:extLst>
              <a:ext uri="{FF2B5EF4-FFF2-40B4-BE49-F238E27FC236}">
                <a16:creationId xmlns:a16="http://schemas.microsoft.com/office/drawing/2014/main" id="{A8DF5DB6-99C8-4039-993D-1B08D406D29B}"/>
              </a:ext>
            </a:extLst>
          </p:cNvPr>
          <p:cNvSpPr/>
          <p:nvPr/>
        </p:nvSpPr>
        <p:spPr>
          <a:xfrm>
            <a:off x="2281725" y="5868843"/>
            <a:ext cx="1346413" cy="806468"/>
          </a:xfrm>
          <a:prstGeom prst="wedgeRoundRectCallout">
            <a:avLst>
              <a:gd name="adj1" fmla="val 104447"/>
              <a:gd name="adj2" fmla="val -8489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spcBef>
                <a:spcPts val="1400"/>
              </a:spcBef>
            </a:pPr>
            <a:r>
              <a:rPr lang="zh-CN" altLang="en-US" sz="1200" dirty="0"/>
              <a:t>高层次的、自觉的、系统的、相对稳定</a:t>
            </a:r>
          </a:p>
          <a:p>
            <a:pPr algn="ctr"/>
            <a:endParaRPr lang="zh-CN" altLang="en-US" sz="1200" dirty="0"/>
          </a:p>
        </p:txBody>
      </p:sp>
    </p:spTree>
    <p:extLst>
      <p:ext uri="{BB962C8B-B14F-4D97-AF65-F5344CB8AC3E}">
        <p14:creationId xmlns:p14="http://schemas.microsoft.com/office/powerpoint/2010/main" val="193035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9FF951-E01F-A744-A121-132797E1E935}"/>
              </a:ext>
            </a:extLst>
          </p:cNvPr>
          <p:cNvSpPr txBox="1"/>
          <p:nvPr/>
        </p:nvSpPr>
        <p:spPr>
          <a:xfrm>
            <a:off x="1455539" y="339331"/>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一、社会存在与社会意识</a:t>
            </a:r>
          </a:p>
        </p:txBody>
      </p:sp>
      <p:sp>
        <p:nvSpPr>
          <p:cNvPr id="3" name="圆角矩形 15">
            <a:extLst>
              <a:ext uri="{FF2B5EF4-FFF2-40B4-BE49-F238E27FC236}">
                <a16:creationId xmlns:a16="http://schemas.microsoft.com/office/drawing/2014/main" id="{E1EB093D-AA69-924D-9627-E1E9A5714A67}"/>
              </a:ext>
            </a:extLst>
          </p:cNvPr>
          <p:cNvSpPr/>
          <p:nvPr/>
        </p:nvSpPr>
        <p:spPr bwMode="auto">
          <a:xfrm>
            <a:off x="176152" y="1666471"/>
            <a:ext cx="2128136" cy="562151"/>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100" b="1" dirty="0">
                <a:solidFill>
                  <a:schemeClr val="bg1"/>
                </a:solidFill>
                <a:latin typeface="微软雅黑" panose="020B0503020204020204" pitchFamily="34" charset="-122"/>
                <a:sym typeface="+mn-ea"/>
              </a:rPr>
              <a:t>社会意识</a:t>
            </a:r>
          </a:p>
        </p:txBody>
      </p:sp>
      <p:grpSp>
        <p:nvGrpSpPr>
          <p:cNvPr id="15" name="组合 14">
            <a:extLst>
              <a:ext uri="{FF2B5EF4-FFF2-40B4-BE49-F238E27FC236}">
                <a16:creationId xmlns:a16="http://schemas.microsoft.com/office/drawing/2014/main" id="{62A16A4E-5A55-8B45-BEE0-2D9B81376784}"/>
              </a:ext>
            </a:extLst>
          </p:cNvPr>
          <p:cNvGrpSpPr/>
          <p:nvPr/>
        </p:nvGrpSpPr>
        <p:grpSpPr>
          <a:xfrm>
            <a:off x="37476" y="2717958"/>
            <a:ext cx="4577868" cy="1287508"/>
            <a:chOff x="4456702" y="9028123"/>
            <a:chExt cx="12207648" cy="3433355"/>
          </a:xfrm>
        </p:grpSpPr>
        <p:sp>
          <p:nvSpPr>
            <p:cNvPr id="22" name="Freeform 5">
              <a:extLst>
                <a:ext uri="{FF2B5EF4-FFF2-40B4-BE49-F238E27FC236}">
                  <a16:creationId xmlns:a16="http://schemas.microsoft.com/office/drawing/2014/main" id="{BCD16292-05C1-8643-96E1-3CD05B3BB9C7}"/>
                </a:ext>
              </a:extLst>
            </p:cNvPr>
            <p:cNvSpPr>
              <a:spLocks/>
            </p:cNvSpPr>
            <p:nvPr/>
          </p:nvSpPr>
          <p:spPr bwMode="auto">
            <a:xfrm>
              <a:off x="10242984" y="9221118"/>
              <a:ext cx="676520" cy="3240360"/>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accent6">
                <a:lumMod val="75000"/>
              </a:schemeClr>
            </a:soli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p>
          </p:txBody>
        </p:sp>
        <p:sp>
          <p:nvSpPr>
            <p:cNvPr id="23" name="圆角矩形 22">
              <a:extLst>
                <a:ext uri="{FF2B5EF4-FFF2-40B4-BE49-F238E27FC236}">
                  <a16:creationId xmlns:a16="http://schemas.microsoft.com/office/drawing/2014/main" id="{9614C842-23D4-2844-B399-8B875327DA36}"/>
                </a:ext>
              </a:extLst>
            </p:cNvPr>
            <p:cNvSpPr/>
            <p:nvPr/>
          </p:nvSpPr>
          <p:spPr>
            <a:xfrm>
              <a:off x="4456702" y="10194912"/>
              <a:ext cx="5550386" cy="1402716"/>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根据不同的层次</a:t>
              </a:r>
            </a:p>
          </p:txBody>
        </p:sp>
        <p:sp>
          <p:nvSpPr>
            <p:cNvPr id="24" name="圆角矩形 23">
              <a:extLst>
                <a:ext uri="{FF2B5EF4-FFF2-40B4-BE49-F238E27FC236}">
                  <a16:creationId xmlns:a16="http://schemas.microsoft.com/office/drawing/2014/main" id="{3D6244C0-F0D2-7045-A7E6-85FFDF96F2EE}"/>
                </a:ext>
              </a:extLst>
            </p:cNvPr>
            <p:cNvSpPr/>
            <p:nvPr/>
          </p:nvSpPr>
          <p:spPr>
            <a:xfrm>
              <a:off x="11628362" y="9028123"/>
              <a:ext cx="3945522" cy="1402716"/>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社会心理</a:t>
              </a:r>
            </a:p>
          </p:txBody>
        </p:sp>
        <p:sp>
          <p:nvSpPr>
            <p:cNvPr id="25" name="圆角矩形 24">
              <a:extLst>
                <a:ext uri="{FF2B5EF4-FFF2-40B4-BE49-F238E27FC236}">
                  <a16:creationId xmlns:a16="http://schemas.microsoft.com/office/drawing/2014/main" id="{2B6FD0D7-CCF7-FE40-9A02-820CA666AD27}"/>
                </a:ext>
              </a:extLst>
            </p:cNvPr>
            <p:cNvSpPr/>
            <p:nvPr/>
          </p:nvSpPr>
          <p:spPr>
            <a:xfrm>
              <a:off x="11626908" y="11058762"/>
              <a:ext cx="5037442" cy="1402716"/>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社会意识形式</a:t>
              </a:r>
            </a:p>
          </p:txBody>
        </p:sp>
      </p:grpSp>
      <p:grpSp>
        <p:nvGrpSpPr>
          <p:cNvPr id="29" name="组合 28">
            <a:extLst>
              <a:ext uri="{FF2B5EF4-FFF2-40B4-BE49-F238E27FC236}">
                <a16:creationId xmlns:a16="http://schemas.microsoft.com/office/drawing/2014/main" id="{562A1A3E-276F-9941-AC35-C7BD30596F39}"/>
              </a:ext>
            </a:extLst>
          </p:cNvPr>
          <p:cNvGrpSpPr/>
          <p:nvPr/>
        </p:nvGrpSpPr>
        <p:grpSpPr>
          <a:xfrm>
            <a:off x="2478025" y="1666471"/>
            <a:ext cx="6489824" cy="598833"/>
            <a:chOff x="0" y="2315818"/>
            <a:chExt cx="6308035" cy="798444"/>
          </a:xfrm>
        </p:grpSpPr>
        <p:grpSp>
          <p:nvGrpSpPr>
            <p:cNvPr id="30" name="组合 29">
              <a:extLst>
                <a:ext uri="{FF2B5EF4-FFF2-40B4-BE49-F238E27FC236}">
                  <a16:creationId xmlns:a16="http://schemas.microsoft.com/office/drawing/2014/main" id="{A0DC9F9C-ED3A-6F43-ACC9-8C3799773C01}"/>
                </a:ext>
              </a:extLst>
            </p:cNvPr>
            <p:cNvGrpSpPr/>
            <p:nvPr/>
          </p:nvGrpSpPr>
          <p:grpSpPr>
            <a:xfrm>
              <a:off x="0" y="2315818"/>
              <a:ext cx="6308035" cy="798444"/>
              <a:chOff x="0" y="2315818"/>
              <a:chExt cx="5212499" cy="798444"/>
            </a:xfrm>
          </p:grpSpPr>
          <p:sp>
            <p:nvSpPr>
              <p:cNvPr id="32" name="任意多边形: 形状 44">
                <a:extLst>
                  <a:ext uri="{FF2B5EF4-FFF2-40B4-BE49-F238E27FC236}">
                    <a16:creationId xmlns:a16="http://schemas.microsoft.com/office/drawing/2014/main" id="{1636A8DA-2949-5C46-9FBC-B04E17666785}"/>
                  </a:ext>
                </a:extLst>
              </p:cNvPr>
              <p:cNvSpPr/>
              <p:nvPr/>
            </p:nvSpPr>
            <p:spPr>
              <a:xfrm>
                <a:off x="291549" y="2398645"/>
                <a:ext cx="4920950" cy="715617"/>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2">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形状 45">
                <a:extLst>
                  <a:ext uri="{FF2B5EF4-FFF2-40B4-BE49-F238E27FC236}">
                    <a16:creationId xmlns:a16="http://schemas.microsoft.com/office/drawing/2014/main" id="{C15E8D69-77C2-F54A-B8AE-8A70E1711D5E}"/>
                  </a:ext>
                </a:extLst>
              </p:cNvPr>
              <p:cNvSpPr/>
              <p:nvPr/>
            </p:nvSpPr>
            <p:spPr>
              <a:xfrm>
                <a:off x="0" y="2315818"/>
                <a:ext cx="4920950" cy="715617"/>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矩形 30">
              <a:extLst>
                <a:ext uri="{FF2B5EF4-FFF2-40B4-BE49-F238E27FC236}">
                  <a16:creationId xmlns:a16="http://schemas.microsoft.com/office/drawing/2014/main" id="{5F6F60CB-8777-5E44-82A2-8018017C71C2}"/>
                </a:ext>
              </a:extLst>
            </p:cNvPr>
            <p:cNvSpPr/>
            <p:nvPr/>
          </p:nvSpPr>
          <p:spPr>
            <a:xfrm>
              <a:off x="128098" y="2437601"/>
              <a:ext cx="5337313" cy="553997"/>
            </a:xfrm>
            <a:prstGeom prst="rect">
              <a:avLst/>
            </a:prstGeom>
          </p:spPr>
          <p:txBody>
            <a:bodyPr wrap="square">
              <a:spAutoFit/>
            </a:bodyPr>
            <a:lstStyle/>
            <a:p>
              <a:pPr>
                <a:defRPr/>
              </a:pPr>
              <a:r>
                <a:rPr lang="zh-CN" altLang="en-US" sz="2100" b="1" dirty="0">
                  <a:solidFill>
                    <a:schemeClr val="bg1"/>
                  </a:solidFill>
                  <a:latin typeface="Microsoft YaHei" panose="020B0503020204020204" pitchFamily="34" charset="-122"/>
                  <a:ea typeface="Microsoft YaHei" panose="020B0503020204020204" pitchFamily="34" charset="-122"/>
                  <a:cs typeface="+mn-ea"/>
                  <a:sym typeface="+mn-lt"/>
                </a:rPr>
                <a:t>社会生活的精神方面，是社会存在的反映</a:t>
              </a:r>
              <a:endParaRPr lang="zh-CN" altLang="en-US" sz="2100" b="1" dirty="0">
                <a:solidFill>
                  <a:schemeClr val="bg1"/>
                </a:solidFill>
                <a:latin typeface="Microsoft YaHei" panose="020B0503020204020204" pitchFamily="34" charset="-122"/>
                <a:ea typeface="Microsoft YaHei" panose="020B0503020204020204" pitchFamily="34" charset="-122"/>
                <a:cs typeface="+mn-ea"/>
              </a:endParaRPr>
            </a:p>
          </p:txBody>
        </p:sp>
      </p:grpSp>
      <p:pic>
        <p:nvPicPr>
          <p:cNvPr id="1026" name="Picture 2" descr="https://gimg2.baidu.com/image_search/src=http%3A%2F%2Fimg.pptjia.com%2Fimage%2F20191118%2F7dff99dc4bfa4f42ee7cb27d42516536.jpg&amp;refer=http%3A%2F%2Fimg.pptjia.com&amp;app=2002&amp;size=f9999,10000&amp;q=a80&amp;n=0&amp;g=0n&amp;fmt=jpeg?sec=1635561836&amp;t=8bcb8c8d338da50a267f5f36f33a97ae">
            <a:extLst>
              <a:ext uri="{FF2B5EF4-FFF2-40B4-BE49-F238E27FC236}">
                <a16:creationId xmlns:a16="http://schemas.microsoft.com/office/drawing/2014/main" id="{BBED1C3F-1D01-4C95-A2E7-0AEBCC69E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316" y="2294705"/>
            <a:ext cx="2899145" cy="16307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1.baidu.com/it/u=1938875864,1798200285&amp;fm=26&amp;fmt=auto">
            <a:extLst>
              <a:ext uri="{FF2B5EF4-FFF2-40B4-BE49-F238E27FC236}">
                <a16:creationId xmlns:a16="http://schemas.microsoft.com/office/drawing/2014/main" id="{ADE0BC78-4A3F-4565-A189-12AAB727F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461" y="2531568"/>
            <a:ext cx="1455539" cy="634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g2.baidu.com/it/u=3040878484,1860268757&amp;fm=26&amp;fmt=auto">
            <a:extLst>
              <a:ext uri="{FF2B5EF4-FFF2-40B4-BE49-F238E27FC236}">
                <a16:creationId xmlns:a16="http://schemas.microsoft.com/office/drawing/2014/main" id="{30E849DF-9A73-4B57-8F7B-AEF755AF2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461" y="3232092"/>
            <a:ext cx="1312803" cy="6933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g0.baidu.com/it/u=1889844510,702601684&amp;fm=26&amp;fmt=auto">
            <a:extLst>
              <a:ext uri="{FF2B5EF4-FFF2-40B4-BE49-F238E27FC236}">
                <a16:creationId xmlns:a16="http://schemas.microsoft.com/office/drawing/2014/main" id="{90661C66-B067-411C-9CEE-CFD44D8B88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76" y="4699710"/>
            <a:ext cx="1392422" cy="1854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g1.baidu.com/it/u=1532090437,1004489224&amp;fm=26&amp;fmt=auto">
            <a:extLst>
              <a:ext uri="{FF2B5EF4-FFF2-40B4-BE49-F238E27FC236}">
                <a16:creationId xmlns:a16="http://schemas.microsoft.com/office/drawing/2014/main" id="{C634678F-0675-4B23-A797-2B64A421E4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9898" y="4711189"/>
            <a:ext cx="2501427" cy="187607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B5CE474-AB88-4F27-9783-5301E670220F}"/>
              </a:ext>
            </a:extLst>
          </p:cNvPr>
          <p:cNvSpPr txBox="1"/>
          <p:nvPr/>
        </p:nvSpPr>
        <p:spPr bwMode="auto">
          <a:xfrm>
            <a:off x="2505620" y="5529497"/>
            <a:ext cx="1889041" cy="1120050"/>
          </a:xfrm>
          <a:prstGeom prst="rect">
            <a:avLst/>
          </a:prstGeom>
          <a:noFill/>
          <a:ln>
            <a:noFill/>
          </a:ln>
        </p:spPr>
        <p:txBody>
          <a:bodyPr wrap="square" rtlCol="0">
            <a:spAutoFit/>
          </a:bodyPr>
          <a:lstStyle/>
          <a:p>
            <a:pPr algn="just">
              <a:lnSpc>
                <a:spcPct val="120000"/>
              </a:lnSpc>
              <a:spcBef>
                <a:spcPts val="1400"/>
              </a:spcBef>
            </a:pPr>
            <a:r>
              <a:rPr lang="zh-CN" altLang="en-US" sz="2400" dirty="0">
                <a:solidFill>
                  <a:schemeClr val="bg1"/>
                </a:solidFill>
                <a:hlinkClick r:id="rId7"/>
              </a:rPr>
              <a:t>海防长城</a:t>
            </a:r>
            <a:endParaRPr lang="en-US" altLang="zh-CN" sz="2400" dirty="0">
              <a:solidFill>
                <a:schemeClr val="bg1"/>
              </a:solidFill>
            </a:endParaRPr>
          </a:p>
          <a:p>
            <a:pPr algn="just">
              <a:lnSpc>
                <a:spcPct val="120000"/>
              </a:lnSpc>
              <a:spcBef>
                <a:spcPts val="1400"/>
              </a:spcBef>
            </a:pPr>
            <a:r>
              <a:rPr lang="zh-CN" altLang="en-US" sz="2400" dirty="0">
                <a:solidFill>
                  <a:schemeClr val="bg1"/>
                </a:solidFill>
              </a:rPr>
              <a:t>时代楷模</a:t>
            </a:r>
          </a:p>
        </p:txBody>
      </p:sp>
      <p:pic>
        <p:nvPicPr>
          <p:cNvPr id="1036" name="Picture 12" descr="https://gimg2.baidu.com/image_search/src=http%3A%2F%2Fimg.mp.itc.cn%2Fupload%2F20170417%2Fdc25cfc5246845d2b66e9e89ba5f5a0e_th.jpg&amp;refer=http%3A%2F%2Fimg.mp.itc.cn&amp;app=2002&amp;size=f9999,10000&amp;q=a80&amp;n=0&amp;g=0n&amp;fmt=jpeg?sec=1635562904&amp;t=d7c0e01a01e23766e3e1998dbc22979b">
            <a:extLst>
              <a:ext uri="{FF2B5EF4-FFF2-40B4-BE49-F238E27FC236}">
                <a16:creationId xmlns:a16="http://schemas.microsoft.com/office/drawing/2014/main" id="{B637CE49-CD3F-411C-8F1D-F7D9965386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1325" y="4711923"/>
            <a:ext cx="2761575" cy="181594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3317B55B-4BCD-444E-BCF8-409DCE189E76}"/>
              </a:ext>
            </a:extLst>
          </p:cNvPr>
          <p:cNvPicPr>
            <a:picLocks noChangeAspect="1"/>
          </p:cNvPicPr>
          <p:nvPr/>
        </p:nvPicPr>
        <p:blipFill>
          <a:blip r:embed="rId9"/>
          <a:stretch>
            <a:fillRect/>
          </a:stretch>
        </p:blipFill>
        <p:spPr>
          <a:xfrm>
            <a:off x="6692900" y="4915045"/>
            <a:ext cx="2451100" cy="1259593"/>
          </a:xfrm>
          <a:prstGeom prst="rect">
            <a:avLst/>
          </a:prstGeom>
        </p:spPr>
      </p:pic>
      <p:sp>
        <p:nvSpPr>
          <p:cNvPr id="9" name="文本框 8">
            <a:extLst>
              <a:ext uri="{FF2B5EF4-FFF2-40B4-BE49-F238E27FC236}">
                <a16:creationId xmlns:a16="http://schemas.microsoft.com/office/drawing/2014/main" id="{E488DE5F-6B36-40AD-ADB8-3A127E6277CD}"/>
              </a:ext>
            </a:extLst>
          </p:cNvPr>
          <p:cNvSpPr txBox="1"/>
          <p:nvPr/>
        </p:nvSpPr>
        <p:spPr bwMode="auto">
          <a:xfrm>
            <a:off x="6928456" y="6338601"/>
            <a:ext cx="1676400" cy="497316"/>
          </a:xfrm>
          <a:prstGeom prst="rect">
            <a:avLst/>
          </a:prstGeom>
          <a:noFill/>
          <a:ln>
            <a:noFill/>
          </a:ln>
        </p:spPr>
        <p:txBody>
          <a:bodyPr wrap="square" rtlCol="0">
            <a:spAutoFit/>
          </a:bodyPr>
          <a:lstStyle/>
          <a:p>
            <a:pPr algn="just">
              <a:lnSpc>
                <a:spcPct val="120000"/>
              </a:lnSpc>
              <a:spcBef>
                <a:spcPts val="1400"/>
              </a:spcBef>
            </a:pPr>
            <a:r>
              <a:rPr lang="zh-CN" altLang="en-US" sz="2400" dirty="0">
                <a:hlinkClick r:id="rId10"/>
              </a:rPr>
              <a:t>焦裕禄</a:t>
            </a:r>
            <a:endParaRPr lang="zh-CN" altLang="en-US" sz="2400" dirty="0"/>
          </a:p>
        </p:txBody>
      </p:sp>
    </p:spTree>
    <p:extLst>
      <p:ext uri="{BB962C8B-B14F-4D97-AF65-F5344CB8AC3E}">
        <p14:creationId xmlns:p14="http://schemas.microsoft.com/office/powerpoint/2010/main" val="417736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9FF951-E01F-A744-A121-132797E1E935}"/>
              </a:ext>
            </a:extLst>
          </p:cNvPr>
          <p:cNvSpPr txBox="1"/>
          <p:nvPr/>
        </p:nvSpPr>
        <p:spPr>
          <a:xfrm>
            <a:off x="1455539" y="339331"/>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一、社会存在与社会意识</a:t>
            </a:r>
          </a:p>
        </p:txBody>
      </p:sp>
      <p:sp>
        <p:nvSpPr>
          <p:cNvPr id="3" name="圆角矩形 15">
            <a:extLst>
              <a:ext uri="{FF2B5EF4-FFF2-40B4-BE49-F238E27FC236}">
                <a16:creationId xmlns:a16="http://schemas.microsoft.com/office/drawing/2014/main" id="{E1EB093D-AA69-924D-9627-E1E9A5714A67}"/>
              </a:ext>
            </a:extLst>
          </p:cNvPr>
          <p:cNvSpPr/>
          <p:nvPr/>
        </p:nvSpPr>
        <p:spPr bwMode="auto">
          <a:xfrm>
            <a:off x="176152" y="1666471"/>
            <a:ext cx="2128136" cy="562151"/>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100" b="1" dirty="0">
                <a:solidFill>
                  <a:schemeClr val="bg1"/>
                </a:solidFill>
                <a:latin typeface="微软雅黑" panose="020B0503020204020204" pitchFamily="34" charset="-122"/>
                <a:sym typeface="+mn-ea"/>
              </a:rPr>
              <a:t>社会意识</a:t>
            </a:r>
          </a:p>
        </p:txBody>
      </p:sp>
      <p:grpSp>
        <p:nvGrpSpPr>
          <p:cNvPr id="29" name="组合 28">
            <a:extLst>
              <a:ext uri="{FF2B5EF4-FFF2-40B4-BE49-F238E27FC236}">
                <a16:creationId xmlns:a16="http://schemas.microsoft.com/office/drawing/2014/main" id="{562A1A3E-276F-9941-AC35-C7BD30596F39}"/>
              </a:ext>
            </a:extLst>
          </p:cNvPr>
          <p:cNvGrpSpPr/>
          <p:nvPr/>
        </p:nvGrpSpPr>
        <p:grpSpPr>
          <a:xfrm>
            <a:off x="2478025" y="1666471"/>
            <a:ext cx="6489824" cy="598833"/>
            <a:chOff x="0" y="2315818"/>
            <a:chExt cx="6308035" cy="798444"/>
          </a:xfrm>
        </p:grpSpPr>
        <p:grpSp>
          <p:nvGrpSpPr>
            <p:cNvPr id="30" name="组合 29">
              <a:extLst>
                <a:ext uri="{FF2B5EF4-FFF2-40B4-BE49-F238E27FC236}">
                  <a16:creationId xmlns:a16="http://schemas.microsoft.com/office/drawing/2014/main" id="{A0DC9F9C-ED3A-6F43-ACC9-8C3799773C01}"/>
                </a:ext>
              </a:extLst>
            </p:cNvPr>
            <p:cNvGrpSpPr/>
            <p:nvPr/>
          </p:nvGrpSpPr>
          <p:grpSpPr>
            <a:xfrm>
              <a:off x="0" y="2315818"/>
              <a:ext cx="6308035" cy="798444"/>
              <a:chOff x="0" y="2315818"/>
              <a:chExt cx="5212499" cy="798444"/>
            </a:xfrm>
          </p:grpSpPr>
          <p:sp>
            <p:nvSpPr>
              <p:cNvPr id="32" name="任意多边形: 形状 44">
                <a:extLst>
                  <a:ext uri="{FF2B5EF4-FFF2-40B4-BE49-F238E27FC236}">
                    <a16:creationId xmlns:a16="http://schemas.microsoft.com/office/drawing/2014/main" id="{1636A8DA-2949-5C46-9FBC-B04E17666785}"/>
                  </a:ext>
                </a:extLst>
              </p:cNvPr>
              <p:cNvSpPr/>
              <p:nvPr/>
            </p:nvSpPr>
            <p:spPr>
              <a:xfrm>
                <a:off x="291549" y="2398645"/>
                <a:ext cx="4920950" cy="715617"/>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noFill/>
              <a:ln w="19050">
                <a:solidFill>
                  <a:schemeClr val="accent2">
                    <a:lumMod val="7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形状 45">
                <a:extLst>
                  <a:ext uri="{FF2B5EF4-FFF2-40B4-BE49-F238E27FC236}">
                    <a16:creationId xmlns:a16="http://schemas.microsoft.com/office/drawing/2014/main" id="{C15E8D69-77C2-F54A-B8AE-8A70E1711D5E}"/>
                  </a:ext>
                </a:extLst>
              </p:cNvPr>
              <p:cNvSpPr/>
              <p:nvPr/>
            </p:nvSpPr>
            <p:spPr>
              <a:xfrm>
                <a:off x="0" y="2315818"/>
                <a:ext cx="4920950" cy="715617"/>
              </a:xfrm>
              <a:custGeom>
                <a:avLst/>
                <a:gdLst>
                  <a:gd name="connsiteX0" fmla="*/ 0 w 4920950"/>
                  <a:gd name="connsiteY0" fmla="*/ 0 h 715617"/>
                  <a:gd name="connsiteX1" fmla="*/ 3786193 w 4920950"/>
                  <a:gd name="connsiteY1" fmla="*/ 0 h 715617"/>
                  <a:gd name="connsiteX2" fmla="*/ 4920950 w 4920950"/>
                  <a:gd name="connsiteY2" fmla="*/ 715617 h 715617"/>
                  <a:gd name="connsiteX3" fmla="*/ 0 w 4920950"/>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4920950" h="715617">
                    <a:moveTo>
                      <a:pt x="0" y="0"/>
                    </a:moveTo>
                    <a:lnTo>
                      <a:pt x="3786193" y="0"/>
                    </a:lnTo>
                    <a:lnTo>
                      <a:pt x="4920950" y="715617"/>
                    </a:lnTo>
                    <a:lnTo>
                      <a:pt x="0" y="715617"/>
                    </a:lnTo>
                    <a:close/>
                  </a:path>
                </a:pathLst>
              </a:cu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矩形 30">
              <a:extLst>
                <a:ext uri="{FF2B5EF4-FFF2-40B4-BE49-F238E27FC236}">
                  <a16:creationId xmlns:a16="http://schemas.microsoft.com/office/drawing/2014/main" id="{5F6F60CB-8777-5E44-82A2-8018017C71C2}"/>
                </a:ext>
              </a:extLst>
            </p:cNvPr>
            <p:cNvSpPr/>
            <p:nvPr/>
          </p:nvSpPr>
          <p:spPr>
            <a:xfrm>
              <a:off x="128098" y="2437601"/>
              <a:ext cx="5337313" cy="553997"/>
            </a:xfrm>
            <a:prstGeom prst="rect">
              <a:avLst/>
            </a:prstGeom>
          </p:spPr>
          <p:txBody>
            <a:bodyPr wrap="square">
              <a:spAutoFit/>
            </a:bodyPr>
            <a:lstStyle/>
            <a:p>
              <a:pPr>
                <a:defRPr/>
              </a:pPr>
              <a:r>
                <a:rPr lang="zh-CN" altLang="en-US" sz="2100" b="1" dirty="0">
                  <a:solidFill>
                    <a:schemeClr val="bg1"/>
                  </a:solidFill>
                  <a:latin typeface="Microsoft YaHei" panose="020B0503020204020204" pitchFamily="34" charset="-122"/>
                  <a:ea typeface="Microsoft YaHei" panose="020B0503020204020204" pitchFamily="34" charset="-122"/>
                  <a:cs typeface="+mn-ea"/>
                  <a:sym typeface="+mn-lt"/>
                </a:rPr>
                <a:t>社会生活的精神方面，是社会存在的反映</a:t>
              </a:r>
              <a:endParaRPr lang="zh-CN" altLang="en-US" sz="2100" b="1" dirty="0">
                <a:solidFill>
                  <a:schemeClr val="bg1"/>
                </a:solidFill>
                <a:latin typeface="Microsoft YaHei" panose="020B0503020204020204" pitchFamily="34" charset="-122"/>
                <a:ea typeface="Microsoft YaHei" panose="020B0503020204020204" pitchFamily="34" charset="-122"/>
                <a:cs typeface="+mn-ea"/>
              </a:endParaRPr>
            </a:p>
          </p:txBody>
        </p:sp>
      </p:grpSp>
      <p:sp>
        <p:nvSpPr>
          <p:cNvPr id="4" name="文本框 3">
            <a:extLst>
              <a:ext uri="{FF2B5EF4-FFF2-40B4-BE49-F238E27FC236}">
                <a16:creationId xmlns:a16="http://schemas.microsoft.com/office/drawing/2014/main" id="{8B100155-C673-47BA-BCEE-7147248DC9B0}"/>
              </a:ext>
            </a:extLst>
          </p:cNvPr>
          <p:cNvSpPr txBox="1"/>
          <p:nvPr/>
        </p:nvSpPr>
        <p:spPr bwMode="auto">
          <a:xfrm>
            <a:off x="634414" y="4033892"/>
            <a:ext cx="7569786" cy="1061381"/>
          </a:xfrm>
          <a:prstGeom prst="rect">
            <a:avLst/>
          </a:prstGeom>
          <a:noFill/>
          <a:ln>
            <a:noFill/>
          </a:ln>
        </p:spPr>
        <p:txBody>
          <a:bodyPr wrap="square" rtlCol="0">
            <a:spAutoFit/>
          </a:bodyPr>
          <a:lstStyle/>
          <a:p>
            <a:pPr algn="just">
              <a:lnSpc>
                <a:spcPct val="120000"/>
              </a:lnSpc>
              <a:spcBef>
                <a:spcPts val="1400"/>
              </a:spcBef>
            </a:pPr>
            <a:r>
              <a:rPr lang="zh-CN" altLang="zh-CN" dirty="0">
                <a:highlight>
                  <a:srgbClr val="FFFF00"/>
                </a:highlight>
              </a:rPr>
              <a:t>意识形态</a:t>
            </a:r>
            <a:r>
              <a:rPr lang="zh-CN" altLang="zh-CN" dirty="0"/>
              <a:t>是指反映一定经济关系、政治关系，以及一定阶级或社会集团利益和要求的思想体系，是社会意识诸形式中构成观念上层建筑的部分。主要包括政治法律思想、道德、艺术、宗教、哲学等。</a:t>
            </a:r>
            <a:endParaRPr lang="zh-CN" altLang="en-US" sz="1200" dirty="0"/>
          </a:p>
        </p:txBody>
      </p:sp>
      <p:sp>
        <p:nvSpPr>
          <p:cNvPr id="5" name="矩形 4">
            <a:extLst>
              <a:ext uri="{FF2B5EF4-FFF2-40B4-BE49-F238E27FC236}">
                <a16:creationId xmlns:a16="http://schemas.microsoft.com/office/drawing/2014/main" id="{278E35A2-58B8-4D74-9176-1665240064A3}"/>
              </a:ext>
            </a:extLst>
          </p:cNvPr>
          <p:cNvSpPr/>
          <p:nvPr/>
        </p:nvSpPr>
        <p:spPr>
          <a:xfrm>
            <a:off x="567187" y="5419715"/>
            <a:ext cx="7753718" cy="923330"/>
          </a:xfrm>
          <a:prstGeom prst="rect">
            <a:avLst/>
          </a:prstGeom>
        </p:spPr>
        <p:txBody>
          <a:bodyPr wrap="square">
            <a:spAutoFit/>
          </a:bodyPr>
          <a:lstStyle/>
          <a:p>
            <a:r>
              <a:rPr lang="zh-CN" altLang="zh-CN" dirty="0"/>
              <a:t>自然科学和语言学、形式逻辑等一部分社会科学不具有社会经济形态和政治制度的性质，不反映特定社会集团的利益和要求，不服务于特定经济政治制度和特定阶级，因而属于</a:t>
            </a:r>
            <a:r>
              <a:rPr lang="zh-CN" altLang="zh-CN" dirty="0">
                <a:highlight>
                  <a:srgbClr val="FFFF00"/>
                </a:highlight>
              </a:rPr>
              <a:t>非意识形态</a:t>
            </a:r>
            <a:r>
              <a:rPr lang="zh-CN" altLang="zh-CN" dirty="0"/>
              <a:t>。</a:t>
            </a:r>
            <a:endParaRPr lang="zh-CN" altLang="en-US" dirty="0"/>
          </a:p>
        </p:txBody>
      </p:sp>
      <p:sp>
        <p:nvSpPr>
          <p:cNvPr id="11" name="圆角矩形 24">
            <a:extLst>
              <a:ext uri="{FF2B5EF4-FFF2-40B4-BE49-F238E27FC236}">
                <a16:creationId xmlns:a16="http://schemas.microsoft.com/office/drawing/2014/main" id="{1736F5E0-1E99-4408-94F2-079D2750B21D}"/>
              </a:ext>
            </a:extLst>
          </p:cNvPr>
          <p:cNvSpPr/>
          <p:nvPr/>
        </p:nvSpPr>
        <p:spPr>
          <a:xfrm>
            <a:off x="1665294" y="2756712"/>
            <a:ext cx="1889041" cy="526019"/>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社会意识形式</a:t>
            </a:r>
          </a:p>
        </p:txBody>
      </p:sp>
      <p:sp>
        <p:nvSpPr>
          <p:cNvPr id="12" name="Freeform 5">
            <a:extLst>
              <a:ext uri="{FF2B5EF4-FFF2-40B4-BE49-F238E27FC236}">
                <a16:creationId xmlns:a16="http://schemas.microsoft.com/office/drawing/2014/main" id="{C50FD2AB-D61E-4077-86F3-17FB618AD2E4}"/>
              </a:ext>
            </a:extLst>
          </p:cNvPr>
          <p:cNvSpPr>
            <a:spLocks/>
          </p:cNvSpPr>
          <p:nvPr/>
        </p:nvSpPr>
        <p:spPr bwMode="auto">
          <a:xfrm>
            <a:off x="3741525" y="2351219"/>
            <a:ext cx="253695" cy="1215135"/>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accent6">
              <a:lumMod val="75000"/>
            </a:schemeClr>
          </a:soli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dirty="0"/>
          </a:p>
        </p:txBody>
      </p:sp>
      <p:sp>
        <p:nvSpPr>
          <p:cNvPr id="13" name="圆角矩形 26">
            <a:extLst>
              <a:ext uri="{FF2B5EF4-FFF2-40B4-BE49-F238E27FC236}">
                <a16:creationId xmlns:a16="http://schemas.microsoft.com/office/drawing/2014/main" id="{83D7313F-C11B-48AA-962F-49D6F17C0639}"/>
              </a:ext>
            </a:extLst>
          </p:cNvPr>
          <p:cNvSpPr/>
          <p:nvPr/>
        </p:nvSpPr>
        <p:spPr>
          <a:xfrm>
            <a:off x="4247768" y="2287693"/>
            <a:ext cx="1432407" cy="526019"/>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意识形态</a:t>
            </a:r>
          </a:p>
        </p:txBody>
      </p:sp>
      <p:sp>
        <p:nvSpPr>
          <p:cNvPr id="14" name="圆角矩形 27">
            <a:extLst>
              <a:ext uri="{FF2B5EF4-FFF2-40B4-BE49-F238E27FC236}">
                <a16:creationId xmlns:a16="http://schemas.microsoft.com/office/drawing/2014/main" id="{44D3A2A1-BF98-41C6-8DFA-29CB826B7EBC}"/>
              </a:ext>
            </a:extLst>
          </p:cNvPr>
          <p:cNvSpPr/>
          <p:nvPr/>
        </p:nvSpPr>
        <p:spPr>
          <a:xfrm>
            <a:off x="4247768" y="3040335"/>
            <a:ext cx="1797798" cy="526019"/>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25" dirty="0">
                <a:solidFill>
                  <a:schemeClr val="tx1"/>
                </a:solidFill>
                <a:effectLst>
                  <a:outerShdw blurRad="431800" dist="419100" dir="8100000" algn="tr" rotWithShape="0">
                    <a:prstClr val="black">
                      <a:alpha val="40000"/>
                    </a:prstClr>
                  </a:outerShdw>
                </a:effectLst>
                <a:ea typeface="微软雅黑" pitchFamily="34" charset="-122"/>
              </a:rPr>
              <a:t>非意识形态</a:t>
            </a:r>
          </a:p>
        </p:txBody>
      </p:sp>
    </p:spTree>
    <p:extLst>
      <p:ext uri="{BB962C8B-B14F-4D97-AF65-F5344CB8AC3E}">
        <p14:creationId xmlns:p14="http://schemas.microsoft.com/office/powerpoint/2010/main" val="1035935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5">
            <a:extLst>
              <a:ext uri="{FF2B5EF4-FFF2-40B4-BE49-F238E27FC236}">
                <a16:creationId xmlns:a16="http://schemas.microsoft.com/office/drawing/2014/main" id="{968EE780-AE90-4279-8961-1FD9F48931A0}"/>
              </a:ext>
            </a:extLst>
          </p:cNvPr>
          <p:cNvSpPr/>
          <p:nvPr/>
        </p:nvSpPr>
        <p:spPr bwMode="auto">
          <a:xfrm>
            <a:off x="436563" y="1168400"/>
            <a:ext cx="482600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社会存在和社会意识的辩证关系</a:t>
            </a:r>
          </a:p>
        </p:txBody>
      </p:sp>
      <p:grpSp>
        <p:nvGrpSpPr>
          <p:cNvPr id="10243" name="组合 1">
            <a:extLst>
              <a:ext uri="{FF2B5EF4-FFF2-40B4-BE49-F238E27FC236}">
                <a16:creationId xmlns:a16="http://schemas.microsoft.com/office/drawing/2014/main" id="{DC2DA608-84DE-4AD0-BBD8-09B11F800935}"/>
              </a:ext>
            </a:extLst>
          </p:cNvPr>
          <p:cNvGrpSpPr>
            <a:grpSpLocks/>
          </p:cNvGrpSpPr>
          <p:nvPr/>
        </p:nvGrpSpPr>
        <p:grpSpPr bwMode="auto">
          <a:xfrm>
            <a:off x="714375" y="2044700"/>
            <a:ext cx="7715250" cy="4164013"/>
            <a:chOff x="577850" y="1960432"/>
            <a:chExt cx="7715250" cy="4164144"/>
          </a:xfrm>
        </p:grpSpPr>
        <p:sp>
          <p:nvSpPr>
            <p:cNvPr id="4" name="任意多边形 3">
              <a:extLst>
                <a:ext uri="{FF2B5EF4-FFF2-40B4-BE49-F238E27FC236}">
                  <a16:creationId xmlns:a16="http://schemas.microsoft.com/office/drawing/2014/main" id="{2B11AB04-869F-47EF-8EEE-36168850C2D3}"/>
                </a:ext>
              </a:extLst>
            </p:cNvPr>
            <p:cNvSpPr/>
            <p:nvPr/>
          </p:nvSpPr>
          <p:spPr>
            <a:xfrm>
              <a:off x="577850" y="1960432"/>
              <a:ext cx="3568700" cy="1011270"/>
            </a:xfrm>
            <a:custGeom>
              <a:avLst/>
              <a:gdLst>
                <a:gd name="connsiteX0" fmla="*/ 0 w 2690105"/>
                <a:gd name="connsiteY0" fmla="*/ 89023 h 890233"/>
                <a:gd name="connsiteX1" fmla="*/ 89023 w 2690105"/>
                <a:gd name="connsiteY1" fmla="*/ 0 h 890233"/>
                <a:gd name="connsiteX2" fmla="*/ 2601082 w 2690105"/>
                <a:gd name="connsiteY2" fmla="*/ 0 h 890233"/>
                <a:gd name="connsiteX3" fmla="*/ 2690105 w 2690105"/>
                <a:gd name="connsiteY3" fmla="*/ 89023 h 890233"/>
                <a:gd name="connsiteX4" fmla="*/ 2690105 w 2690105"/>
                <a:gd name="connsiteY4" fmla="*/ 801210 h 890233"/>
                <a:gd name="connsiteX5" fmla="*/ 2601082 w 2690105"/>
                <a:gd name="connsiteY5" fmla="*/ 890233 h 890233"/>
                <a:gd name="connsiteX6" fmla="*/ 89023 w 2690105"/>
                <a:gd name="connsiteY6" fmla="*/ 890233 h 890233"/>
                <a:gd name="connsiteX7" fmla="*/ 0 w 2690105"/>
                <a:gd name="connsiteY7" fmla="*/ 801210 h 890233"/>
                <a:gd name="connsiteX8" fmla="*/ 0 w 2690105"/>
                <a:gd name="connsiteY8" fmla="*/ 89023 h 8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105" h="890233">
                  <a:moveTo>
                    <a:pt x="0" y="89023"/>
                  </a:moveTo>
                  <a:cubicBezTo>
                    <a:pt x="0" y="39857"/>
                    <a:pt x="39857" y="0"/>
                    <a:pt x="89023" y="0"/>
                  </a:cubicBezTo>
                  <a:lnTo>
                    <a:pt x="2601082" y="0"/>
                  </a:lnTo>
                  <a:cubicBezTo>
                    <a:pt x="2650248" y="0"/>
                    <a:pt x="2690105" y="39857"/>
                    <a:pt x="2690105" y="89023"/>
                  </a:cubicBezTo>
                  <a:lnTo>
                    <a:pt x="2690105" y="801210"/>
                  </a:lnTo>
                  <a:cubicBezTo>
                    <a:pt x="2690105" y="850376"/>
                    <a:pt x="2650248" y="890233"/>
                    <a:pt x="2601082" y="890233"/>
                  </a:cubicBezTo>
                  <a:lnTo>
                    <a:pt x="89023" y="890233"/>
                  </a:lnTo>
                  <a:cubicBezTo>
                    <a:pt x="39857" y="890233"/>
                    <a:pt x="0" y="850376"/>
                    <a:pt x="0" y="801210"/>
                  </a:cubicBezTo>
                  <a:lnTo>
                    <a:pt x="0" y="89023"/>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0364" tIns="48934" rIns="60364" bIns="48934" spcCol="1270" anchor="ctr"/>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chemeClr val="bg1"/>
                  </a:solidFill>
                  <a:latin typeface="+mn-ea"/>
                  <a:sym typeface="+mn-ea"/>
                </a:rPr>
                <a:t>社会存在决定社会意识</a:t>
              </a:r>
            </a:p>
          </p:txBody>
        </p:sp>
        <p:sp>
          <p:nvSpPr>
            <p:cNvPr id="5" name="任意多边形 4">
              <a:extLst>
                <a:ext uri="{FF2B5EF4-FFF2-40B4-BE49-F238E27FC236}">
                  <a16:creationId xmlns:a16="http://schemas.microsoft.com/office/drawing/2014/main" id="{1381B97F-C37B-411D-9EAE-2015C2F6DC88}"/>
                </a:ext>
              </a:extLst>
            </p:cNvPr>
            <p:cNvSpPr/>
            <p:nvPr/>
          </p:nvSpPr>
          <p:spPr>
            <a:xfrm>
              <a:off x="1344613" y="2971702"/>
              <a:ext cx="269875" cy="635020"/>
            </a:xfrm>
            <a:custGeom>
              <a:avLst/>
              <a:gdLst/>
              <a:ahLst/>
              <a:cxnLst/>
              <a:rect l="0" t="0" r="0" b="0"/>
              <a:pathLst>
                <a:path>
                  <a:moveTo>
                    <a:pt x="0" y="0"/>
                  </a:moveTo>
                  <a:lnTo>
                    <a:pt x="0" y="634702"/>
                  </a:lnTo>
                  <a:lnTo>
                    <a:pt x="269020" y="634702"/>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5">
              <a:extLst>
                <a:ext uri="{FF2B5EF4-FFF2-40B4-BE49-F238E27FC236}">
                  <a16:creationId xmlns:a16="http://schemas.microsoft.com/office/drawing/2014/main" id="{5C77C535-885F-422F-8C1A-EE256F33E050}"/>
                </a:ext>
              </a:extLst>
            </p:cNvPr>
            <p:cNvSpPr/>
            <p:nvPr/>
          </p:nvSpPr>
          <p:spPr>
            <a:xfrm>
              <a:off x="1614488" y="3184434"/>
              <a:ext cx="3030537" cy="846164"/>
            </a:xfrm>
            <a:custGeom>
              <a:avLst/>
              <a:gdLst>
                <a:gd name="connsiteX0" fmla="*/ 0 w 2152084"/>
                <a:gd name="connsiteY0" fmla="*/ 84627 h 846269"/>
                <a:gd name="connsiteX1" fmla="*/ 84627 w 2152084"/>
                <a:gd name="connsiteY1" fmla="*/ 0 h 846269"/>
                <a:gd name="connsiteX2" fmla="*/ 2067457 w 2152084"/>
                <a:gd name="connsiteY2" fmla="*/ 0 h 846269"/>
                <a:gd name="connsiteX3" fmla="*/ 2152084 w 2152084"/>
                <a:gd name="connsiteY3" fmla="*/ 84627 h 846269"/>
                <a:gd name="connsiteX4" fmla="*/ 2152084 w 2152084"/>
                <a:gd name="connsiteY4" fmla="*/ 761642 h 846269"/>
                <a:gd name="connsiteX5" fmla="*/ 2067457 w 2152084"/>
                <a:gd name="connsiteY5" fmla="*/ 846269 h 846269"/>
                <a:gd name="connsiteX6" fmla="*/ 84627 w 2152084"/>
                <a:gd name="connsiteY6" fmla="*/ 846269 h 846269"/>
                <a:gd name="connsiteX7" fmla="*/ 0 w 2152084"/>
                <a:gd name="connsiteY7" fmla="*/ 761642 h 846269"/>
                <a:gd name="connsiteX8" fmla="*/ 0 w 2152084"/>
                <a:gd name="connsiteY8" fmla="*/ 84627 h 84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084" h="846269">
                  <a:moveTo>
                    <a:pt x="0" y="84627"/>
                  </a:moveTo>
                  <a:cubicBezTo>
                    <a:pt x="0" y="37889"/>
                    <a:pt x="37889" y="0"/>
                    <a:pt x="84627" y="0"/>
                  </a:cubicBezTo>
                  <a:lnTo>
                    <a:pt x="2067457" y="0"/>
                  </a:lnTo>
                  <a:cubicBezTo>
                    <a:pt x="2114195" y="0"/>
                    <a:pt x="2152084" y="37889"/>
                    <a:pt x="2152084" y="84627"/>
                  </a:cubicBezTo>
                  <a:lnTo>
                    <a:pt x="2152084" y="761642"/>
                  </a:lnTo>
                  <a:cubicBezTo>
                    <a:pt x="2152084" y="808380"/>
                    <a:pt x="2114195" y="846269"/>
                    <a:pt x="2067457" y="846269"/>
                  </a:cubicBezTo>
                  <a:lnTo>
                    <a:pt x="84627" y="846269"/>
                  </a:lnTo>
                  <a:cubicBezTo>
                    <a:pt x="37889" y="846269"/>
                    <a:pt x="0" y="808380"/>
                    <a:pt x="0" y="761642"/>
                  </a:cubicBezTo>
                  <a:lnTo>
                    <a:pt x="0" y="84627"/>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9076" tIns="47646" rIns="59076" bIns="47646" spcCol="1270" anchor="ctr"/>
            <a:lstStyle/>
            <a:p>
              <a:pPr algn="just" defTabSz="800100" eaLnBrk="1" hangingPunct="1">
                <a:spcAft>
                  <a:spcPts val="0"/>
                </a:spcAft>
                <a:buFont typeface="Arial" panose="020B0604020202020204" pitchFamily="34" charset="0"/>
                <a:buNone/>
                <a:defRPr/>
              </a:pPr>
              <a:r>
                <a:rPr lang="zh-CN" altLang="en-US" sz="2000" dirty="0">
                  <a:latin typeface="+mj-ea"/>
                  <a:ea typeface="+mj-ea"/>
                  <a:sym typeface="+mn-ea"/>
                </a:rPr>
                <a:t>社会存在是社会意识内容的客观来源</a:t>
              </a:r>
            </a:p>
          </p:txBody>
        </p:sp>
        <p:sp>
          <p:nvSpPr>
            <p:cNvPr id="7" name="任意多边形 6">
              <a:extLst>
                <a:ext uri="{FF2B5EF4-FFF2-40B4-BE49-F238E27FC236}">
                  <a16:creationId xmlns:a16="http://schemas.microsoft.com/office/drawing/2014/main" id="{A2D1385B-0BD1-4BD4-A6FA-4291D4ACC208}"/>
                </a:ext>
              </a:extLst>
            </p:cNvPr>
            <p:cNvSpPr/>
            <p:nvPr/>
          </p:nvSpPr>
          <p:spPr>
            <a:xfrm>
              <a:off x="1344613" y="2971702"/>
              <a:ext cx="269875" cy="1692328"/>
            </a:xfrm>
            <a:custGeom>
              <a:avLst/>
              <a:gdLst/>
              <a:ahLst/>
              <a:cxnLst/>
              <a:rect l="0" t="0" r="0" b="0"/>
              <a:pathLst>
                <a:path>
                  <a:moveTo>
                    <a:pt x="0" y="0"/>
                  </a:moveTo>
                  <a:lnTo>
                    <a:pt x="0" y="1692539"/>
                  </a:lnTo>
                  <a:lnTo>
                    <a:pt x="269020" y="1692539"/>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7">
              <a:extLst>
                <a:ext uri="{FF2B5EF4-FFF2-40B4-BE49-F238E27FC236}">
                  <a16:creationId xmlns:a16="http://schemas.microsoft.com/office/drawing/2014/main" id="{BF14C834-2267-414F-8B71-0C7A5937D984}"/>
                </a:ext>
              </a:extLst>
            </p:cNvPr>
            <p:cNvSpPr/>
            <p:nvPr/>
          </p:nvSpPr>
          <p:spPr>
            <a:xfrm>
              <a:off x="1614488" y="4241742"/>
              <a:ext cx="3030537" cy="1104935"/>
            </a:xfrm>
            <a:custGeom>
              <a:avLst/>
              <a:gdLst>
                <a:gd name="connsiteX0" fmla="*/ 0 w 2152084"/>
                <a:gd name="connsiteY0" fmla="*/ 84627 h 846269"/>
                <a:gd name="connsiteX1" fmla="*/ 84627 w 2152084"/>
                <a:gd name="connsiteY1" fmla="*/ 0 h 846269"/>
                <a:gd name="connsiteX2" fmla="*/ 2067457 w 2152084"/>
                <a:gd name="connsiteY2" fmla="*/ 0 h 846269"/>
                <a:gd name="connsiteX3" fmla="*/ 2152084 w 2152084"/>
                <a:gd name="connsiteY3" fmla="*/ 84627 h 846269"/>
                <a:gd name="connsiteX4" fmla="*/ 2152084 w 2152084"/>
                <a:gd name="connsiteY4" fmla="*/ 761642 h 846269"/>
                <a:gd name="connsiteX5" fmla="*/ 2067457 w 2152084"/>
                <a:gd name="connsiteY5" fmla="*/ 846269 h 846269"/>
                <a:gd name="connsiteX6" fmla="*/ 84627 w 2152084"/>
                <a:gd name="connsiteY6" fmla="*/ 846269 h 846269"/>
                <a:gd name="connsiteX7" fmla="*/ 0 w 2152084"/>
                <a:gd name="connsiteY7" fmla="*/ 761642 h 846269"/>
                <a:gd name="connsiteX8" fmla="*/ 0 w 2152084"/>
                <a:gd name="connsiteY8" fmla="*/ 84627 h 84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084" h="846269">
                  <a:moveTo>
                    <a:pt x="0" y="84627"/>
                  </a:moveTo>
                  <a:cubicBezTo>
                    <a:pt x="0" y="37889"/>
                    <a:pt x="37889" y="0"/>
                    <a:pt x="84627" y="0"/>
                  </a:cubicBezTo>
                  <a:lnTo>
                    <a:pt x="2067457" y="0"/>
                  </a:lnTo>
                  <a:cubicBezTo>
                    <a:pt x="2114195" y="0"/>
                    <a:pt x="2152084" y="37889"/>
                    <a:pt x="2152084" y="84627"/>
                  </a:cubicBezTo>
                  <a:lnTo>
                    <a:pt x="2152084" y="761642"/>
                  </a:lnTo>
                  <a:cubicBezTo>
                    <a:pt x="2152084" y="808380"/>
                    <a:pt x="2114195" y="846269"/>
                    <a:pt x="2067457" y="846269"/>
                  </a:cubicBezTo>
                  <a:lnTo>
                    <a:pt x="84627" y="846269"/>
                  </a:lnTo>
                  <a:cubicBezTo>
                    <a:pt x="37889" y="846269"/>
                    <a:pt x="0" y="808380"/>
                    <a:pt x="0" y="761642"/>
                  </a:cubicBezTo>
                  <a:lnTo>
                    <a:pt x="0" y="84627"/>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9076" tIns="47646" rIns="59076" bIns="47646" spcCol="1270" anchor="ctr"/>
            <a:lstStyle/>
            <a:p>
              <a:pPr algn="just" defTabSz="800100" eaLnBrk="1" hangingPunct="1">
                <a:spcAft>
                  <a:spcPts val="0"/>
                </a:spcAft>
                <a:buFont typeface="Arial" panose="020B0604020202020204" pitchFamily="34" charset="0"/>
                <a:buNone/>
                <a:defRPr/>
              </a:pPr>
              <a:r>
                <a:rPr lang="zh-CN" altLang="en-US" sz="2000" dirty="0">
                  <a:latin typeface="+mj-ea"/>
                  <a:ea typeface="+mj-ea"/>
                  <a:sym typeface="+mn-ea"/>
                </a:rPr>
                <a:t>随着社会存在的发展，社会意识迟早会发生变化和发展</a:t>
              </a:r>
            </a:p>
          </p:txBody>
        </p:sp>
        <p:sp>
          <p:nvSpPr>
            <p:cNvPr id="9" name="任意多边形 8">
              <a:extLst>
                <a:ext uri="{FF2B5EF4-FFF2-40B4-BE49-F238E27FC236}">
                  <a16:creationId xmlns:a16="http://schemas.microsoft.com/office/drawing/2014/main" id="{362EBB46-72E2-444B-AF31-47C0DB1A3912}"/>
                </a:ext>
              </a:extLst>
            </p:cNvPr>
            <p:cNvSpPr/>
            <p:nvPr/>
          </p:nvSpPr>
          <p:spPr>
            <a:xfrm>
              <a:off x="4572000" y="1960432"/>
              <a:ext cx="3568700" cy="1011270"/>
            </a:xfrm>
            <a:custGeom>
              <a:avLst/>
              <a:gdLst>
                <a:gd name="connsiteX0" fmla="*/ 0 w 2690105"/>
                <a:gd name="connsiteY0" fmla="*/ 89023 h 890233"/>
                <a:gd name="connsiteX1" fmla="*/ 89023 w 2690105"/>
                <a:gd name="connsiteY1" fmla="*/ 0 h 890233"/>
                <a:gd name="connsiteX2" fmla="*/ 2601082 w 2690105"/>
                <a:gd name="connsiteY2" fmla="*/ 0 h 890233"/>
                <a:gd name="connsiteX3" fmla="*/ 2690105 w 2690105"/>
                <a:gd name="connsiteY3" fmla="*/ 89023 h 890233"/>
                <a:gd name="connsiteX4" fmla="*/ 2690105 w 2690105"/>
                <a:gd name="connsiteY4" fmla="*/ 801210 h 890233"/>
                <a:gd name="connsiteX5" fmla="*/ 2601082 w 2690105"/>
                <a:gd name="connsiteY5" fmla="*/ 890233 h 890233"/>
                <a:gd name="connsiteX6" fmla="*/ 89023 w 2690105"/>
                <a:gd name="connsiteY6" fmla="*/ 890233 h 890233"/>
                <a:gd name="connsiteX7" fmla="*/ 0 w 2690105"/>
                <a:gd name="connsiteY7" fmla="*/ 801210 h 890233"/>
                <a:gd name="connsiteX8" fmla="*/ 0 w 2690105"/>
                <a:gd name="connsiteY8" fmla="*/ 89023 h 8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105" h="890233">
                  <a:moveTo>
                    <a:pt x="0" y="89023"/>
                  </a:moveTo>
                  <a:cubicBezTo>
                    <a:pt x="0" y="39857"/>
                    <a:pt x="39857" y="0"/>
                    <a:pt x="89023" y="0"/>
                  </a:cubicBezTo>
                  <a:lnTo>
                    <a:pt x="2601082" y="0"/>
                  </a:lnTo>
                  <a:cubicBezTo>
                    <a:pt x="2650248" y="0"/>
                    <a:pt x="2690105" y="39857"/>
                    <a:pt x="2690105" y="89023"/>
                  </a:cubicBezTo>
                  <a:lnTo>
                    <a:pt x="2690105" y="801210"/>
                  </a:lnTo>
                  <a:cubicBezTo>
                    <a:pt x="2690105" y="850376"/>
                    <a:pt x="2650248" y="890233"/>
                    <a:pt x="2601082" y="890233"/>
                  </a:cubicBezTo>
                  <a:lnTo>
                    <a:pt x="89023" y="890233"/>
                  </a:lnTo>
                  <a:cubicBezTo>
                    <a:pt x="39857" y="890233"/>
                    <a:pt x="0" y="850376"/>
                    <a:pt x="0" y="801210"/>
                  </a:cubicBezTo>
                  <a:lnTo>
                    <a:pt x="0" y="89023"/>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0364" tIns="48934" rIns="60364" bIns="48934" spcCol="1270" anchor="ctr"/>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chemeClr val="bg1"/>
                  </a:solidFill>
                  <a:latin typeface="+mn-ea"/>
                  <a:sym typeface="+mn-ea"/>
                </a:rPr>
                <a:t>社会意识具有相对独立性</a:t>
              </a:r>
            </a:p>
            <a:p>
              <a:pPr algn="ctr" defTabSz="800100" eaLnBrk="1" hangingPunct="1">
                <a:lnSpc>
                  <a:spcPct val="90000"/>
                </a:lnSpc>
                <a:spcAft>
                  <a:spcPct val="35000"/>
                </a:spcAft>
                <a:buFont typeface="Arial" panose="020B0604020202020204" pitchFamily="34" charset="0"/>
                <a:buNone/>
                <a:defRPr/>
              </a:pPr>
              <a:r>
                <a:rPr lang="zh-CN" altLang="en-US" sz="2400" b="1" dirty="0">
                  <a:solidFill>
                    <a:schemeClr val="bg1"/>
                  </a:solidFill>
                  <a:latin typeface="+mn-ea"/>
                  <a:sym typeface="+mn-ea"/>
                </a:rPr>
                <a:t>并反作用于社会存在</a:t>
              </a:r>
            </a:p>
          </p:txBody>
        </p:sp>
        <p:sp>
          <p:nvSpPr>
            <p:cNvPr id="10" name="任意多边形 9">
              <a:extLst>
                <a:ext uri="{FF2B5EF4-FFF2-40B4-BE49-F238E27FC236}">
                  <a16:creationId xmlns:a16="http://schemas.microsoft.com/office/drawing/2014/main" id="{DFAE36C2-1D3C-4DE5-914F-F985CCFB069B}"/>
                </a:ext>
              </a:extLst>
            </p:cNvPr>
            <p:cNvSpPr/>
            <p:nvPr/>
          </p:nvSpPr>
          <p:spPr>
            <a:xfrm>
              <a:off x="4992688" y="2971702"/>
              <a:ext cx="269875" cy="635020"/>
            </a:xfrm>
            <a:custGeom>
              <a:avLst/>
              <a:gdLst/>
              <a:ahLst/>
              <a:cxnLst/>
              <a:rect l="0" t="0" r="0" b="0"/>
              <a:pathLst>
                <a:path>
                  <a:moveTo>
                    <a:pt x="0" y="0"/>
                  </a:moveTo>
                  <a:lnTo>
                    <a:pt x="0" y="634702"/>
                  </a:lnTo>
                  <a:lnTo>
                    <a:pt x="269020" y="634702"/>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任意多边形 10">
              <a:extLst>
                <a:ext uri="{FF2B5EF4-FFF2-40B4-BE49-F238E27FC236}">
                  <a16:creationId xmlns:a16="http://schemas.microsoft.com/office/drawing/2014/main" id="{E8493D98-844D-4BF9-988B-BF7E8CBEF394}"/>
                </a:ext>
              </a:extLst>
            </p:cNvPr>
            <p:cNvSpPr/>
            <p:nvPr/>
          </p:nvSpPr>
          <p:spPr>
            <a:xfrm>
              <a:off x="5262563" y="3184434"/>
              <a:ext cx="3030537" cy="846164"/>
            </a:xfrm>
            <a:custGeom>
              <a:avLst/>
              <a:gdLst>
                <a:gd name="connsiteX0" fmla="*/ 0 w 2152084"/>
                <a:gd name="connsiteY0" fmla="*/ 84627 h 846269"/>
                <a:gd name="connsiteX1" fmla="*/ 84627 w 2152084"/>
                <a:gd name="connsiteY1" fmla="*/ 0 h 846269"/>
                <a:gd name="connsiteX2" fmla="*/ 2067457 w 2152084"/>
                <a:gd name="connsiteY2" fmla="*/ 0 h 846269"/>
                <a:gd name="connsiteX3" fmla="*/ 2152084 w 2152084"/>
                <a:gd name="connsiteY3" fmla="*/ 84627 h 846269"/>
                <a:gd name="connsiteX4" fmla="*/ 2152084 w 2152084"/>
                <a:gd name="connsiteY4" fmla="*/ 761642 h 846269"/>
                <a:gd name="connsiteX5" fmla="*/ 2067457 w 2152084"/>
                <a:gd name="connsiteY5" fmla="*/ 846269 h 846269"/>
                <a:gd name="connsiteX6" fmla="*/ 84627 w 2152084"/>
                <a:gd name="connsiteY6" fmla="*/ 846269 h 846269"/>
                <a:gd name="connsiteX7" fmla="*/ 0 w 2152084"/>
                <a:gd name="connsiteY7" fmla="*/ 761642 h 846269"/>
                <a:gd name="connsiteX8" fmla="*/ 0 w 2152084"/>
                <a:gd name="connsiteY8" fmla="*/ 84627 h 84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084" h="846269">
                  <a:moveTo>
                    <a:pt x="0" y="84627"/>
                  </a:moveTo>
                  <a:cubicBezTo>
                    <a:pt x="0" y="37889"/>
                    <a:pt x="37889" y="0"/>
                    <a:pt x="84627" y="0"/>
                  </a:cubicBezTo>
                  <a:lnTo>
                    <a:pt x="2067457" y="0"/>
                  </a:lnTo>
                  <a:cubicBezTo>
                    <a:pt x="2114195" y="0"/>
                    <a:pt x="2152084" y="37889"/>
                    <a:pt x="2152084" y="84627"/>
                  </a:cubicBezTo>
                  <a:lnTo>
                    <a:pt x="2152084" y="761642"/>
                  </a:lnTo>
                  <a:cubicBezTo>
                    <a:pt x="2152084" y="808380"/>
                    <a:pt x="2114195" y="846269"/>
                    <a:pt x="2067457" y="846269"/>
                  </a:cubicBezTo>
                  <a:lnTo>
                    <a:pt x="84627" y="846269"/>
                  </a:lnTo>
                  <a:cubicBezTo>
                    <a:pt x="37889" y="846269"/>
                    <a:pt x="0" y="808380"/>
                    <a:pt x="0" y="761642"/>
                  </a:cubicBezTo>
                  <a:lnTo>
                    <a:pt x="0" y="84627"/>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9076" tIns="47646" rIns="59076" bIns="47646" spcCol="1270" anchor="ctr"/>
            <a:lstStyle/>
            <a:p>
              <a:pPr algn="just" defTabSz="800100" eaLnBrk="1" hangingPunct="1">
                <a:spcAft>
                  <a:spcPts val="0"/>
                </a:spcAft>
                <a:buFont typeface="Arial" panose="020B0604020202020204" pitchFamily="34" charset="0"/>
                <a:buNone/>
                <a:defRPr/>
              </a:pPr>
              <a:r>
                <a:rPr lang="zh-CN" altLang="en-US" sz="2000" dirty="0">
                  <a:latin typeface="+mj-ea"/>
                  <a:ea typeface="+mj-ea"/>
                  <a:sym typeface="+mn-ea"/>
                </a:rPr>
                <a:t>社会意识与社会存在发展具有不完全同步性和不平衡性</a:t>
              </a:r>
            </a:p>
          </p:txBody>
        </p:sp>
        <p:sp>
          <p:nvSpPr>
            <p:cNvPr id="14" name="任意多边形 13">
              <a:extLst>
                <a:ext uri="{FF2B5EF4-FFF2-40B4-BE49-F238E27FC236}">
                  <a16:creationId xmlns:a16="http://schemas.microsoft.com/office/drawing/2014/main" id="{54AA7F37-5474-494A-916E-B98B74C402F1}"/>
                </a:ext>
              </a:extLst>
            </p:cNvPr>
            <p:cNvSpPr/>
            <p:nvPr/>
          </p:nvSpPr>
          <p:spPr>
            <a:xfrm>
              <a:off x="4992688" y="2971702"/>
              <a:ext cx="269875" cy="1692328"/>
            </a:xfrm>
            <a:custGeom>
              <a:avLst/>
              <a:gdLst/>
              <a:ahLst/>
              <a:cxnLst/>
              <a:rect l="0" t="0" r="0" b="0"/>
              <a:pathLst>
                <a:path>
                  <a:moveTo>
                    <a:pt x="0" y="0"/>
                  </a:moveTo>
                  <a:lnTo>
                    <a:pt x="0" y="1692539"/>
                  </a:lnTo>
                  <a:lnTo>
                    <a:pt x="269020" y="1692539"/>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任意多边形 14">
              <a:extLst>
                <a:ext uri="{FF2B5EF4-FFF2-40B4-BE49-F238E27FC236}">
                  <a16:creationId xmlns:a16="http://schemas.microsoft.com/office/drawing/2014/main" id="{7F0FA8D8-3D80-4550-8585-F19C0B52899D}"/>
                </a:ext>
              </a:extLst>
            </p:cNvPr>
            <p:cNvSpPr/>
            <p:nvPr/>
          </p:nvSpPr>
          <p:spPr>
            <a:xfrm>
              <a:off x="5262563" y="4241742"/>
              <a:ext cx="3030537" cy="846164"/>
            </a:xfrm>
            <a:custGeom>
              <a:avLst/>
              <a:gdLst>
                <a:gd name="connsiteX0" fmla="*/ 0 w 2152084"/>
                <a:gd name="connsiteY0" fmla="*/ 84627 h 846269"/>
                <a:gd name="connsiteX1" fmla="*/ 84627 w 2152084"/>
                <a:gd name="connsiteY1" fmla="*/ 0 h 846269"/>
                <a:gd name="connsiteX2" fmla="*/ 2067457 w 2152084"/>
                <a:gd name="connsiteY2" fmla="*/ 0 h 846269"/>
                <a:gd name="connsiteX3" fmla="*/ 2152084 w 2152084"/>
                <a:gd name="connsiteY3" fmla="*/ 84627 h 846269"/>
                <a:gd name="connsiteX4" fmla="*/ 2152084 w 2152084"/>
                <a:gd name="connsiteY4" fmla="*/ 761642 h 846269"/>
                <a:gd name="connsiteX5" fmla="*/ 2067457 w 2152084"/>
                <a:gd name="connsiteY5" fmla="*/ 846269 h 846269"/>
                <a:gd name="connsiteX6" fmla="*/ 84627 w 2152084"/>
                <a:gd name="connsiteY6" fmla="*/ 846269 h 846269"/>
                <a:gd name="connsiteX7" fmla="*/ 0 w 2152084"/>
                <a:gd name="connsiteY7" fmla="*/ 761642 h 846269"/>
                <a:gd name="connsiteX8" fmla="*/ 0 w 2152084"/>
                <a:gd name="connsiteY8" fmla="*/ 84627 h 84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084" h="846269">
                  <a:moveTo>
                    <a:pt x="0" y="84627"/>
                  </a:moveTo>
                  <a:cubicBezTo>
                    <a:pt x="0" y="37889"/>
                    <a:pt x="37889" y="0"/>
                    <a:pt x="84627" y="0"/>
                  </a:cubicBezTo>
                  <a:lnTo>
                    <a:pt x="2067457" y="0"/>
                  </a:lnTo>
                  <a:cubicBezTo>
                    <a:pt x="2114195" y="0"/>
                    <a:pt x="2152084" y="37889"/>
                    <a:pt x="2152084" y="84627"/>
                  </a:cubicBezTo>
                  <a:lnTo>
                    <a:pt x="2152084" y="761642"/>
                  </a:lnTo>
                  <a:cubicBezTo>
                    <a:pt x="2152084" y="808380"/>
                    <a:pt x="2114195" y="846269"/>
                    <a:pt x="2067457" y="846269"/>
                  </a:cubicBezTo>
                  <a:lnTo>
                    <a:pt x="84627" y="846269"/>
                  </a:lnTo>
                  <a:cubicBezTo>
                    <a:pt x="37889" y="846269"/>
                    <a:pt x="0" y="808380"/>
                    <a:pt x="0" y="761642"/>
                  </a:cubicBezTo>
                  <a:lnTo>
                    <a:pt x="0" y="84627"/>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9076" tIns="47646" rIns="59076" bIns="47646" spcCol="1270" anchor="ctr"/>
            <a:lstStyle/>
            <a:p>
              <a:pPr algn="just" defTabSz="800100" eaLnBrk="1" hangingPunct="1">
                <a:spcAft>
                  <a:spcPts val="0"/>
                </a:spcAft>
                <a:buFont typeface="Arial" panose="020B0604020202020204" pitchFamily="34" charset="0"/>
                <a:buNone/>
                <a:defRPr/>
              </a:pPr>
              <a:r>
                <a:rPr lang="zh-CN" altLang="en-US" sz="2000" dirty="0">
                  <a:latin typeface="+mj-ea"/>
                  <a:ea typeface="+mj-ea"/>
                  <a:sym typeface="+mn-ea"/>
                </a:rPr>
                <a:t>社会意识具有历史继承性</a:t>
              </a:r>
            </a:p>
          </p:txBody>
        </p:sp>
        <p:sp>
          <p:nvSpPr>
            <p:cNvPr id="16" name="任意多边形 15">
              <a:extLst>
                <a:ext uri="{FF2B5EF4-FFF2-40B4-BE49-F238E27FC236}">
                  <a16:creationId xmlns:a16="http://schemas.microsoft.com/office/drawing/2014/main" id="{5F35F03D-A31E-44A8-B81C-AEBE61668DA1}"/>
                </a:ext>
              </a:extLst>
            </p:cNvPr>
            <p:cNvSpPr/>
            <p:nvPr/>
          </p:nvSpPr>
          <p:spPr>
            <a:xfrm>
              <a:off x="4992688" y="2971702"/>
              <a:ext cx="269875" cy="2730586"/>
            </a:xfrm>
            <a:custGeom>
              <a:avLst/>
              <a:gdLst/>
              <a:ahLst/>
              <a:cxnLst/>
              <a:rect l="0" t="0" r="0" b="0"/>
              <a:pathLst>
                <a:path>
                  <a:moveTo>
                    <a:pt x="0" y="0"/>
                  </a:moveTo>
                  <a:lnTo>
                    <a:pt x="0" y="2729389"/>
                  </a:lnTo>
                  <a:lnTo>
                    <a:pt x="269020" y="2729389"/>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任意多边形 16">
              <a:extLst>
                <a:ext uri="{FF2B5EF4-FFF2-40B4-BE49-F238E27FC236}">
                  <a16:creationId xmlns:a16="http://schemas.microsoft.com/office/drawing/2014/main" id="{77360DCF-331A-48EE-87B0-73924A345C57}"/>
                </a:ext>
              </a:extLst>
            </p:cNvPr>
            <p:cNvSpPr/>
            <p:nvPr/>
          </p:nvSpPr>
          <p:spPr>
            <a:xfrm>
              <a:off x="5262563" y="5278411"/>
              <a:ext cx="3030537" cy="846165"/>
            </a:xfrm>
            <a:custGeom>
              <a:avLst/>
              <a:gdLst>
                <a:gd name="connsiteX0" fmla="*/ 0 w 2152084"/>
                <a:gd name="connsiteY0" fmla="*/ 84627 h 846269"/>
                <a:gd name="connsiteX1" fmla="*/ 84627 w 2152084"/>
                <a:gd name="connsiteY1" fmla="*/ 0 h 846269"/>
                <a:gd name="connsiteX2" fmla="*/ 2067457 w 2152084"/>
                <a:gd name="connsiteY2" fmla="*/ 0 h 846269"/>
                <a:gd name="connsiteX3" fmla="*/ 2152084 w 2152084"/>
                <a:gd name="connsiteY3" fmla="*/ 84627 h 846269"/>
                <a:gd name="connsiteX4" fmla="*/ 2152084 w 2152084"/>
                <a:gd name="connsiteY4" fmla="*/ 761642 h 846269"/>
                <a:gd name="connsiteX5" fmla="*/ 2067457 w 2152084"/>
                <a:gd name="connsiteY5" fmla="*/ 846269 h 846269"/>
                <a:gd name="connsiteX6" fmla="*/ 84627 w 2152084"/>
                <a:gd name="connsiteY6" fmla="*/ 846269 h 846269"/>
                <a:gd name="connsiteX7" fmla="*/ 0 w 2152084"/>
                <a:gd name="connsiteY7" fmla="*/ 761642 h 846269"/>
                <a:gd name="connsiteX8" fmla="*/ 0 w 2152084"/>
                <a:gd name="connsiteY8" fmla="*/ 84627 h 84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084" h="846269">
                  <a:moveTo>
                    <a:pt x="0" y="84627"/>
                  </a:moveTo>
                  <a:cubicBezTo>
                    <a:pt x="0" y="37889"/>
                    <a:pt x="37889" y="0"/>
                    <a:pt x="84627" y="0"/>
                  </a:cubicBezTo>
                  <a:lnTo>
                    <a:pt x="2067457" y="0"/>
                  </a:lnTo>
                  <a:cubicBezTo>
                    <a:pt x="2114195" y="0"/>
                    <a:pt x="2152084" y="37889"/>
                    <a:pt x="2152084" y="84627"/>
                  </a:cubicBezTo>
                  <a:lnTo>
                    <a:pt x="2152084" y="761642"/>
                  </a:lnTo>
                  <a:cubicBezTo>
                    <a:pt x="2152084" y="808380"/>
                    <a:pt x="2114195" y="846269"/>
                    <a:pt x="2067457" y="846269"/>
                  </a:cubicBezTo>
                  <a:lnTo>
                    <a:pt x="84627" y="846269"/>
                  </a:lnTo>
                  <a:cubicBezTo>
                    <a:pt x="37889" y="846269"/>
                    <a:pt x="0" y="808380"/>
                    <a:pt x="0" y="761642"/>
                  </a:cubicBezTo>
                  <a:lnTo>
                    <a:pt x="0" y="84627"/>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59076" tIns="47646" rIns="59076" bIns="47646" spcCol="1270" anchor="ctr"/>
            <a:lstStyle/>
            <a:p>
              <a:pPr algn="just" defTabSz="800100" eaLnBrk="1" hangingPunct="1">
                <a:spcAft>
                  <a:spcPts val="0"/>
                </a:spcAft>
                <a:buFont typeface="Arial" panose="020B0604020202020204" pitchFamily="34" charset="0"/>
                <a:buNone/>
                <a:defRPr/>
              </a:pPr>
              <a:r>
                <a:rPr lang="zh-CN" altLang="en-US" sz="2000" dirty="0">
                  <a:latin typeface="+mj-ea"/>
                  <a:ea typeface="+mj-ea"/>
                  <a:sym typeface="+mn-ea"/>
                </a:rPr>
                <a:t>社会意识对社会存在有能动的反作用</a:t>
              </a:r>
            </a:p>
          </p:txBody>
        </p:sp>
      </p:grpSp>
      <p:sp>
        <p:nvSpPr>
          <p:cNvPr id="18" name="文本框 17">
            <a:extLst>
              <a:ext uri="{FF2B5EF4-FFF2-40B4-BE49-F238E27FC236}">
                <a16:creationId xmlns:a16="http://schemas.microsoft.com/office/drawing/2014/main" id="{71205D8B-4F20-41F5-9603-659ACC9967E6}"/>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一、社会存在与社会意识</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DDCE3FF5-A13D-40C1-A477-53464E8F15EF}"/>
              </a:ext>
            </a:extLst>
          </p:cNvPr>
          <p:cNvSpPr/>
          <p:nvPr/>
        </p:nvSpPr>
        <p:spPr bwMode="auto">
          <a:xfrm>
            <a:off x="436563" y="1168400"/>
            <a:ext cx="355758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社会意识的能动作用</a:t>
            </a:r>
          </a:p>
        </p:txBody>
      </p:sp>
      <p:pic>
        <p:nvPicPr>
          <p:cNvPr id="12293" name="Picture 2">
            <a:extLst>
              <a:ext uri="{FF2B5EF4-FFF2-40B4-BE49-F238E27FC236}">
                <a16:creationId xmlns:a16="http://schemas.microsoft.com/office/drawing/2014/main" id="{F534DEA2-27E6-4701-B558-652723C6C5B9}"/>
              </a:ext>
            </a:extLst>
          </p:cNvPr>
          <p:cNvPicPr>
            <a:picLocks noChangeAspect="1"/>
          </p:cNvPicPr>
          <p:nvPr/>
        </p:nvPicPr>
        <p:blipFill>
          <a:blip r:embed="rId2" cstate="print"/>
          <a:stretch>
            <a:fillRect/>
          </a:stretch>
        </p:blipFill>
        <p:spPr>
          <a:xfrm>
            <a:off x="5575979" y="3124799"/>
            <a:ext cx="3006091" cy="2081683"/>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文本框 6">
            <a:extLst>
              <a:ext uri="{FF2B5EF4-FFF2-40B4-BE49-F238E27FC236}">
                <a16:creationId xmlns:a16="http://schemas.microsoft.com/office/drawing/2014/main" id="{5E62AED1-EEEF-46FC-9E38-EE3167F3640D}"/>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一、社会存在与社会意识</a:t>
            </a:r>
          </a:p>
        </p:txBody>
      </p:sp>
      <p:sp>
        <p:nvSpPr>
          <p:cNvPr id="11269" name="文本框 1">
            <a:extLst>
              <a:ext uri="{FF2B5EF4-FFF2-40B4-BE49-F238E27FC236}">
                <a16:creationId xmlns:a16="http://schemas.microsoft.com/office/drawing/2014/main" id="{279CECD5-1CC7-4835-B684-091057E3F9C6}"/>
              </a:ext>
            </a:extLst>
          </p:cNvPr>
          <p:cNvSpPr txBox="1">
            <a:spLocks noChangeArrowheads="1"/>
          </p:cNvSpPr>
          <p:nvPr/>
        </p:nvSpPr>
        <p:spPr bwMode="auto">
          <a:xfrm>
            <a:off x="388938" y="1938338"/>
            <a:ext cx="4865687"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社会意识对社会存在的能动的反作用。先进的社会意识，反映了社会发展的客观规律，对社会发展起着积极的促进作用；落后的社会意识不符合社会发展的规律，对社会发展起着阻碍的作用。</a:t>
            </a:r>
          </a:p>
          <a:p>
            <a:pPr algn="just">
              <a:lnSpc>
                <a:spcPct val="120000"/>
              </a:lnSpc>
              <a:spcBef>
                <a:spcPts val="1400"/>
              </a:spcBef>
              <a:buFont typeface="Arial" panose="020B0604020202020204" pitchFamily="34" charset="0"/>
              <a:buNone/>
            </a:pPr>
            <a:r>
              <a:rPr lang="zh-CN" altLang="en-US" sz="2400" dirty="0"/>
              <a:t>社会意识发挥作用的程度及范围大小、时间久暂，同它实际掌握群众的深度和广度密切联系在一起。</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3909E9B-8444-494E-AC19-3EF8CD5575C6}"/>
              </a:ext>
            </a:extLst>
          </p:cNvPr>
          <p:cNvPicPr>
            <a:picLocks noChangeAspect="1"/>
          </p:cNvPicPr>
          <p:nvPr/>
        </p:nvPicPr>
        <p:blipFill>
          <a:blip r:embed="rId2"/>
          <a:stretch>
            <a:fillRect/>
          </a:stretch>
        </p:blipFill>
        <p:spPr>
          <a:xfrm>
            <a:off x="0" y="948667"/>
            <a:ext cx="5229225" cy="2752725"/>
          </a:xfrm>
          <a:prstGeom prst="rect">
            <a:avLst/>
          </a:prstGeom>
        </p:spPr>
      </p:pic>
      <p:pic>
        <p:nvPicPr>
          <p:cNvPr id="6" name="图片 5">
            <a:extLst>
              <a:ext uri="{FF2B5EF4-FFF2-40B4-BE49-F238E27FC236}">
                <a16:creationId xmlns:a16="http://schemas.microsoft.com/office/drawing/2014/main" id="{81EE75F3-6789-446F-B1FA-0E79B55FB729}"/>
              </a:ext>
            </a:extLst>
          </p:cNvPr>
          <p:cNvPicPr>
            <a:picLocks noChangeAspect="1"/>
          </p:cNvPicPr>
          <p:nvPr/>
        </p:nvPicPr>
        <p:blipFill>
          <a:blip r:embed="rId3"/>
          <a:stretch>
            <a:fillRect/>
          </a:stretch>
        </p:blipFill>
        <p:spPr>
          <a:xfrm>
            <a:off x="-1" y="3701392"/>
            <a:ext cx="5229225" cy="3199354"/>
          </a:xfrm>
          <a:prstGeom prst="rect">
            <a:avLst/>
          </a:prstGeom>
        </p:spPr>
      </p:pic>
      <p:pic>
        <p:nvPicPr>
          <p:cNvPr id="71682" name="Picture 2" descr="https://gimg2.baidu.com/image_search/src=http%3A%2F%2Fmmbiz.qpic.cn%2Fmmbiz_jpg%2FrvibaUOsHopiaaqBic889dbXibVK6gw1C06kbcAu2VfOXuZCFzw9hbSp9lHILtXCXlia8qSmhgRGTr4yicvfblVgQwtw%2F640%3Fwx_fmt%3Djpeg&amp;refer=http%3A%2F%2Fmmbiz.qpic.cn&amp;app=2002&amp;size=f9999,10000&amp;q=a80&amp;n=0&amp;g=0n&amp;fmt=jpeg?sec=1634973242&amp;t=0bd368514e1b584b5c1216c7b4029da6">
            <a:extLst>
              <a:ext uri="{FF2B5EF4-FFF2-40B4-BE49-F238E27FC236}">
                <a16:creationId xmlns:a16="http://schemas.microsoft.com/office/drawing/2014/main" id="{267BCA1F-7895-4E3E-8650-3D5A21D1A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615" y="1038922"/>
            <a:ext cx="3879385" cy="581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323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5D92A6C7-FDCF-412B-B040-6CD579A4A00D}"/>
              </a:ext>
            </a:extLst>
          </p:cNvPr>
          <p:cNvSpPr/>
          <p:nvPr/>
        </p:nvSpPr>
        <p:spPr bwMode="auto">
          <a:xfrm>
            <a:off x="644525" y="1463675"/>
            <a:ext cx="7856538" cy="10191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社会存在和社会意识辩证关系原理对于树立科学历史观</a:t>
            </a:r>
            <a:endParaRPr lang="en-US" altLang="zh-CN" sz="2400" b="1" dirty="0">
              <a:solidFill>
                <a:schemeClr val="bg1"/>
              </a:solidFill>
              <a:latin typeface="微软雅黑" panose="020B0503020204020204" pitchFamily="34" charset="-122"/>
              <a:sym typeface="+mn-ea"/>
            </a:endParaRPr>
          </a:p>
          <a:p>
            <a:pPr algn="ctr">
              <a:defRPr/>
            </a:pPr>
            <a:r>
              <a:rPr lang="zh-CN" altLang="en-US" sz="2400" b="1" dirty="0">
                <a:solidFill>
                  <a:schemeClr val="bg1"/>
                </a:solidFill>
                <a:latin typeface="微软雅黑" panose="020B0503020204020204" pitchFamily="34" charset="-122"/>
                <a:sym typeface="+mn-ea"/>
              </a:rPr>
              <a:t>和指导文化建设的重要意义</a:t>
            </a:r>
          </a:p>
        </p:txBody>
      </p:sp>
      <p:sp>
        <p:nvSpPr>
          <p:cNvPr id="6" name="文本框 5">
            <a:extLst>
              <a:ext uri="{FF2B5EF4-FFF2-40B4-BE49-F238E27FC236}">
                <a16:creationId xmlns:a16="http://schemas.microsoft.com/office/drawing/2014/main" id="{FFDD08B7-B987-40B7-ADC9-9E9C5622ECEA}"/>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一、社会存在与社会意识</a:t>
            </a:r>
          </a:p>
        </p:txBody>
      </p:sp>
      <p:sp>
        <p:nvSpPr>
          <p:cNvPr id="12292" name="文本框 1">
            <a:extLst>
              <a:ext uri="{FF2B5EF4-FFF2-40B4-BE49-F238E27FC236}">
                <a16:creationId xmlns:a16="http://schemas.microsoft.com/office/drawing/2014/main" id="{37F7F495-5371-4B6D-B587-185C29BB3B96}"/>
              </a:ext>
            </a:extLst>
          </p:cNvPr>
          <p:cNvSpPr txBox="1">
            <a:spLocks noChangeArrowheads="1"/>
          </p:cNvSpPr>
          <p:nvPr/>
        </p:nvSpPr>
        <p:spPr bwMode="auto">
          <a:xfrm>
            <a:off x="3171825" y="3254375"/>
            <a:ext cx="5187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对于我们</a:t>
            </a:r>
            <a:r>
              <a:rPr lang="zh-CN" altLang="en-US" sz="2400" dirty="0">
                <a:highlight>
                  <a:srgbClr val="FFFF00"/>
                </a:highlight>
              </a:rPr>
              <a:t>正确认识社会历史、树立科学的历史观</a:t>
            </a:r>
            <a:r>
              <a:rPr lang="zh-CN" altLang="en-US" sz="2400" dirty="0"/>
              <a:t>具有重要的意义。</a:t>
            </a:r>
          </a:p>
        </p:txBody>
      </p:sp>
      <p:sp>
        <p:nvSpPr>
          <p:cNvPr id="12293" name="文本框 2">
            <a:extLst>
              <a:ext uri="{FF2B5EF4-FFF2-40B4-BE49-F238E27FC236}">
                <a16:creationId xmlns:a16="http://schemas.microsoft.com/office/drawing/2014/main" id="{B5930811-3E59-467D-BE6B-6D85CAE62322}"/>
              </a:ext>
            </a:extLst>
          </p:cNvPr>
          <p:cNvSpPr txBox="1">
            <a:spLocks noChangeArrowheads="1"/>
          </p:cNvSpPr>
          <p:nvPr/>
        </p:nvSpPr>
        <p:spPr bwMode="auto">
          <a:xfrm>
            <a:off x="695325" y="3940175"/>
            <a:ext cx="201612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社会存在和社会意识辩证关系的原理</a:t>
            </a:r>
          </a:p>
        </p:txBody>
      </p:sp>
      <p:sp>
        <p:nvSpPr>
          <p:cNvPr id="12294" name="文本框 8">
            <a:extLst>
              <a:ext uri="{FF2B5EF4-FFF2-40B4-BE49-F238E27FC236}">
                <a16:creationId xmlns:a16="http://schemas.microsoft.com/office/drawing/2014/main" id="{6BCFF895-3E82-45F4-88D6-0EB9B2F9CE18}"/>
              </a:ext>
            </a:extLst>
          </p:cNvPr>
          <p:cNvSpPr txBox="1">
            <a:spLocks noChangeArrowheads="1"/>
          </p:cNvSpPr>
          <p:nvPr/>
        </p:nvSpPr>
        <p:spPr bwMode="auto">
          <a:xfrm>
            <a:off x="3171825" y="5022850"/>
            <a:ext cx="5187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对于社会发展包括</a:t>
            </a:r>
            <a:r>
              <a:rPr lang="zh-CN" altLang="en-US" sz="2400" dirty="0">
                <a:highlight>
                  <a:srgbClr val="FFFF00"/>
                </a:highlight>
              </a:rPr>
              <a:t>社会文化建设</a:t>
            </a:r>
            <a:r>
              <a:rPr lang="zh-CN" altLang="en-US" sz="2400" dirty="0"/>
              <a:t>具有重要指导意义。</a:t>
            </a:r>
          </a:p>
        </p:txBody>
      </p:sp>
      <p:sp>
        <p:nvSpPr>
          <p:cNvPr id="11" name="圆角矩形 4">
            <a:extLst>
              <a:ext uri="{FF2B5EF4-FFF2-40B4-BE49-F238E27FC236}">
                <a16:creationId xmlns:a16="http://schemas.microsoft.com/office/drawing/2014/main" id="{6862EC6E-A141-4215-BE9D-B96E08E87C09}"/>
              </a:ext>
            </a:extLst>
          </p:cNvPr>
          <p:cNvSpPr/>
          <p:nvPr/>
        </p:nvSpPr>
        <p:spPr bwMode="auto">
          <a:xfrm>
            <a:off x="523875" y="3692525"/>
            <a:ext cx="2359025" cy="1878013"/>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cxnSp>
        <p:nvCxnSpPr>
          <p:cNvPr id="8" name="直接连接符 7">
            <a:extLst>
              <a:ext uri="{FF2B5EF4-FFF2-40B4-BE49-F238E27FC236}">
                <a16:creationId xmlns:a16="http://schemas.microsoft.com/office/drawing/2014/main" id="{B290C83F-6253-4028-B6FC-A5C104D57EB4}"/>
              </a:ext>
            </a:extLst>
          </p:cNvPr>
          <p:cNvCxnSpPr/>
          <p:nvPr/>
        </p:nvCxnSpPr>
        <p:spPr>
          <a:xfrm>
            <a:off x="3171825" y="4591050"/>
            <a:ext cx="5430838"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5">
            <a:extLst>
              <a:ext uri="{FF2B5EF4-FFF2-40B4-BE49-F238E27FC236}">
                <a16:creationId xmlns:a16="http://schemas.microsoft.com/office/drawing/2014/main" id="{CCC04560-25AC-4E89-B67C-9EF9B4D8386F}"/>
              </a:ext>
            </a:extLst>
          </p:cNvPr>
          <p:cNvSpPr/>
          <p:nvPr/>
        </p:nvSpPr>
        <p:spPr bwMode="auto">
          <a:xfrm>
            <a:off x="644525" y="1169988"/>
            <a:ext cx="7856538" cy="10191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社会存在和社会意识辩证关系原理对于树立科学历史观和指导文化建设的重要意义</a:t>
            </a:r>
          </a:p>
        </p:txBody>
      </p:sp>
      <p:grpSp>
        <p:nvGrpSpPr>
          <p:cNvPr id="13315" name="组合 2">
            <a:extLst>
              <a:ext uri="{FF2B5EF4-FFF2-40B4-BE49-F238E27FC236}">
                <a16:creationId xmlns:a16="http://schemas.microsoft.com/office/drawing/2014/main" id="{5C5659AE-BDD7-46E1-BCD8-5A6DD4192FD4}"/>
              </a:ext>
            </a:extLst>
          </p:cNvPr>
          <p:cNvGrpSpPr>
            <a:grpSpLocks/>
          </p:cNvGrpSpPr>
          <p:nvPr/>
        </p:nvGrpSpPr>
        <p:grpSpPr bwMode="auto">
          <a:xfrm>
            <a:off x="1303338" y="3033713"/>
            <a:ext cx="6537325" cy="3379787"/>
            <a:chOff x="1155700" y="3070808"/>
            <a:chExt cx="6535738" cy="3379788"/>
          </a:xfrm>
        </p:grpSpPr>
        <p:cxnSp>
          <p:nvCxnSpPr>
            <p:cNvPr id="13318" name="直接箭头连接符 10">
              <a:extLst>
                <a:ext uri="{FF2B5EF4-FFF2-40B4-BE49-F238E27FC236}">
                  <a16:creationId xmlns:a16="http://schemas.microsoft.com/office/drawing/2014/main" id="{6518DD4B-AC0D-4358-A04B-A1BAD3C86950}"/>
                </a:ext>
              </a:extLst>
            </p:cNvPr>
            <p:cNvCxnSpPr>
              <a:cxnSpLocks noChangeShapeType="1"/>
            </p:cNvCxnSpPr>
            <p:nvPr/>
          </p:nvCxnSpPr>
          <p:spPr bwMode="auto">
            <a:xfrm flipV="1">
              <a:off x="4392613" y="3635958"/>
              <a:ext cx="0" cy="2232025"/>
            </a:xfrm>
            <a:prstGeom prst="straightConnector1">
              <a:avLst/>
            </a:prstGeom>
            <a:noFill/>
            <a:ln w="38100">
              <a:solidFill>
                <a:srgbClr val="7FAFFF"/>
              </a:solidFill>
              <a:round/>
              <a:headEnd/>
              <a:tailEnd/>
            </a:ln>
            <a:extLst>
              <a:ext uri="{909E8E84-426E-40DD-AFC4-6F175D3DCCD1}">
                <a14:hiddenFill xmlns:a14="http://schemas.microsoft.com/office/drawing/2010/main">
                  <a:noFill/>
                </a14:hiddenFill>
              </a:ext>
            </a:extLst>
          </p:spPr>
        </p:cxnSp>
        <p:sp>
          <p:nvSpPr>
            <p:cNvPr id="6" name="椭圆 5">
              <a:extLst>
                <a:ext uri="{FF2B5EF4-FFF2-40B4-BE49-F238E27FC236}">
                  <a16:creationId xmlns:a16="http://schemas.microsoft.com/office/drawing/2014/main" id="{01E83A3C-C1D4-4174-9C40-EC37B292DC68}"/>
                </a:ext>
              </a:extLst>
            </p:cNvPr>
            <p:cNvSpPr/>
            <p:nvPr/>
          </p:nvSpPr>
          <p:spPr bwMode="auto">
            <a:xfrm>
              <a:off x="2009568" y="3227970"/>
              <a:ext cx="4885139" cy="3048001"/>
            </a:xfrm>
            <a:prstGeom prst="ellipse">
              <a:avLst/>
            </a:prstGeom>
            <a:noFill/>
            <a:ln w="38100">
              <a:solidFill>
                <a:schemeClr val="accent1">
                  <a:lumMod val="60000"/>
                  <a:lumOff val="40000"/>
                </a:schemeClr>
              </a:solidFill>
            </a:ln>
            <a:effectLst/>
          </p:spPr>
          <p:txBody>
            <a:bodyPr wrap="none" lIns="90170" tIns="46990" rIns="90170" bIns="46990" anchor="ctr"/>
            <a:lstStyle/>
            <a:p>
              <a:pPr defTabSz="914400" eaLnBrk="1" hangingPunct="1">
                <a:buFont typeface="Arial" panose="020B0604020202020204" pitchFamily="34" charset="0"/>
                <a:buNone/>
                <a:defRPr/>
              </a:pPr>
              <a:endParaRPr lang="zh-CN" altLang="en-US">
                <a:latin typeface="+mj-ea"/>
                <a:ea typeface="+mj-ea"/>
              </a:endParaRPr>
            </a:p>
          </p:txBody>
        </p:sp>
        <p:sp>
          <p:nvSpPr>
            <p:cNvPr id="13321" name="圆角矩形 2">
              <a:extLst>
                <a:ext uri="{FF2B5EF4-FFF2-40B4-BE49-F238E27FC236}">
                  <a16:creationId xmlns:a16="http://schemas.microsoft.com/office/drawing/2014/main" id="{D5185181-562E-46FD-820E-CEA15908E247}"/>
                </a:ext>
              </a:extLst>
            </p:cNvPr>
            <p:cNvSpPr>
              <a:spLocks noChangeArrowheads="1"/>
            </p:cNvSpPr>
            <p:nvPr/>
          </p:nvSpPr>
          <p:spPr bwMode="auto">
            <a:xfrm>
              <a:off x="3023733" y="5874334"/>
              <a:ext cx="2736186" cy="576262"/>
            </a:xfrm>
            <a:prstGeom prst="roundRect">
              <a:avLst>
                <a:gd name="adj" fmla="val 16667"/>
              </a:avLst>
            </a:prstGeom>
            <a:solidFill>
              <a:schemeClr val="accent6">
                <a:lumMod val="40000"/>
                <a:lumOff val="6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zh-CN">
                  <a:latin typeface="+mj-ea"/>
                  <a:ea typeface="+mj-ea"/>
                  <a:sym typeface="+mn-ea"/>
                </a:rPr>
                <a:t>中国特色社会主义文化</a:t>
              </a:r>
              <a:endParaRPr lang="zh-CN" altLang="en-US">
                <a:latin typeface="+mj-ea"/>
                <a:ea typeface="+mj-ea"/>
                <a:sym typeface="+mn-ea"/>
              </a:endParaRPr>
            </a:p>
          </p:txBody>
        </p:sp>
        <p:sp>
          <p:nvSpPr>
            <p:cNvPr id="13322" name="圆角矩形 3">
              <a:extLst>
                <a:ext uri="{FF2B5EF4-FFF2-40B4-BE49-F238E27FC236}">
                  <a16:creationId xmlns:a16="http://schemas.microsoft.com/office/drawing/2014/main" id="{4DE66A9A-9A55-413E-839C-1D04A99AE589}"/>
                </a:ext>
              </a:extLst>
            </p:cNvPr>
            <p:cNvSpPr>
              <a:spLocks noChangeArrowheads="1"/>
            </p:cNvSpPr>
            <p:nvPr/>
          </p:nvSpPr>
          <p:spPr bwMode="auto">
            <a:xfrm>
              <a:off x="1155700" y="4385258"/>
              <a:ext cx="1510933" cy="576262"/>
            </a:xfrm>
            <a:prstGeom prst="roundRect">
              <a:avLst>
                <a:gd name="adj" fmla="val 16667"/>
              </a:avLst>
            </a:prstGeom>
            <a:solidFill>
              <a:srgbClr val="FFC00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a:latin typeface="+mj-ea"/>
                  <a:ea typeface="+mj-ea"/>
                  <a:sym typeface="+mn-ea"/>
                </a:rPr>
                <a:t>思想保证</a:t>
              </a:r>
            </a:p>
          </p:txBody>
        </p:sp>
        <p:sp>
          <p:nvSpPr>
            <p:cNvPr id="13323" name="圆角矩形 8">
              <a:extLst>
                <a:ext uri="{FF2B5EF4-FFF2-40B4-BE49-F238E27FC236}">
                  <a16:creationId xmlns:a16="http://schemas.microsoft.com/office/drawing/2014/main" id="{286EC135-F18C-4697-A2F5-5A337C3A2044}"/>
                </a:ext>
              </a:extLst>
            </p:cNvPr>
            <p:cNvSpPr>
              <a:spLocks noChangeArrowheads="1"/>
            </p:cNvSpPr>
            <p:nvPr/>
          </p:nvSpPr>
          <p:spPr bwMode="auto">
            <a:xfrm>
              <a:off x="2772969" y="4378908"/>
              <a:ext cx="1512521" cy="576262"/>
            </a:xfrm>
            <a:prstGeom prst="roundRect">
              <a:avLst>
                <a:gd name="adj" fmla="val 16667"/>
              </a:avLst>
            </a:prstGeom>
            <a:solidFill>
              <a:srgbClr val="FFC00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a:latin typeface="+mj-ea"/>
                  <a:ea typeface="+mj-ea"/>
                  <a:sym typeface="+mn-ea"/>
                </a:rPr>
                <a:t>精神动力</a:t>
              </a:r>
            </a:p>
          </p:txBody>
        </p:sp>
        <p:sp>
          <p:nvSpPr>
            <p:cNvPr id="13324" name="圆角矩形 9">
              <a:extLst>
                <a:ext uri="{FF2B5EF4-FFF2-40B4-BE49-F238E27FC236}">
                  <a16:creationId xmlns:a16="http://schemas.microsoft.com/office/drawing/2014/main" id="{C9803920-9417-436F-B08F-A8AD7B809527}"/>
                </a:ext>
              </a:extLst>
            </p:cNvPr>
            <p:cNvSpPr>
              <a:spLocks noChangeArrowheads="1"/>
            </p:cNvSpPr>
            <p:nvPr/>
          </p:nvSpPr>
          <p:spPr bwMode="auto">
            <a:xfrm>
              <a:off x="4561648" y="4385258"/>
              <a:ext cx="1512520" cy="576262"/>
            </a:xfrm>
            <a:prstGeom prst="roundRect">
              <a:avLst>
                <a:gd name="adj" fmla="val 16667"/>
              </a:avLst>
            </a:prstGeom>
            <a:solidFill>
              <a:srgbClr val="FFC00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a:latin typeface="+mj-ea"/>
                  <a:ea typeface="+mj-ea"/>
                  <a:sym typeface="+mn-ea"/>
                </a:rPr>
                <a:t>凝聚力量</a:t>
              </a:r>
            </a:p>
          </p:txBody>
        </p:sp>
        <p:sp>
          <p:nvSpPr>
            <p:cNvPr id="13325" name="圆角矩形 4">
              <a:extLst>
                <a:ext uri="{FF2B5EF4-FFF2-40B4-BE49-F238E27FC236}">
                  <a16:creationId xmlns:a16="http://schemas.microsoft.com/office/drawing/2014/main" id="{B4B4B15E-F5AD-4D9D-8254-622B47FDC6F0}"/>
                </a:ext>
              </a:extLst>
            </p:cNvPr>
            <p:cNvSpPr>
              <a:spLocks noChangeArrowheads="1"/>
            </p:cNvSpPr>
            <p:nvPr/>
          </p:nvSpPr>
          <p:spPr bwMode="auto">
            <a:xfrm>
              <a:off x="3526849" y="3070808"/>
              <a:ext cx="1729955" cy="571500"/>
            </a:xfrm>
            <a:prstGeom prst="roundRect">
              <a:avLst>
                <a:gd name="adj" fmla="val 16667"/>
              </a:avLst>
            </a:prstGeom>
            <a:solidFill>
              <a:schemeClr val="accent2">
                <a:lumMod val="40000"/>
                <a:lumOff val="6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a:latin typeface="+mj-ea"/>
                  <a:ea typeface="+mj-ea"/>
                  <a:sym typeface="+mn-ea"/>
                </a:rPr>
                <a:t>现代化建设</a:t>
              </a:r>
            </a:p>
          </p:txBody>
        </p:sp>
        <p:sp>
          <p:nvSpPr>
            <p:cNvPr id="7" name="虚尾箭头 6">
              <a:extLst>
                <a:ext uri="{FF2B5EF4-FFF2-40B4-BE49-F238E27FC236}">
                  <a16:creationId xmlns:a16="http://schemas.microsoft.com/office/drawing/2014/main" id="{D08041F4-9356-4451-8799-7521331FE4DB}"/>
                </a:ext>
              </a:extLst>
            </p:cNvPr>
            <p:cNvSpPr/>
            <p:nvPr/>
          </p:nvSpPr>
          <p:spPr bwMode="auto">
            <a:xfrm rot="14100000">
              <a:off x="6160637" y="3603455"/>
              <a:ext cx="239712" cy="336468"/>
            </a:xfrm>
            <a:prstGeom prst="stripedRightArrow">
              <a:avLst/>
            </a:prstGeom>
            <a:solidFill>
              <a:schemeClr val="accent1"/>
            </a:solidFill>
            <a:ln>
              <a:noFill/>
            </a:ln>
            <a:effectLst/>
          </p:spPr>
          <p:txBody>
            <a:bodyPr wrap="none" lIns="90170" tIns="46990" rIns="90170" bIns="46990" anchor="ctr"/>
            <a:lstStyle/>
            <a:p>
              <a:pPr defTabSz="914400" eaLnBrk="1" hangingPunct="1">
                <a:buFont typeface="Arial" panose="020B0604020202020204" pitchFamily="34" charset="0"/>
                <a:buNone/>
                <a:defRPr/>
              </a:pPr>
              <a:endParaRPr lang="zh-CN" altLang="en-US">
                <a:latin typeface="+mj-ea"/>
                <a:ea typeface="+mj-ea"/>
              </a:endParaRPr>
            </a:p>
          </p:txBody>
        </p:sp>
        <p:sp>
          <p:nvSpPr>
            <p:cNvPr id="14" name="虚尾箭头 13">
              <a:extLst>
                <a:ext uri="{FF2B5EF4-FFF2-40B4-BE49-F238E27FC236}">
                  <a16:creationId xmlns:a16="http://schemas.microsoft.com/office/drawing/2014/main" id="{C35147DC-29B2-4F80-B006-690DC49D8002}"/>
                </a:ext>
              </a:extLst>
            </p:cNvPr>
            <p:cNvSpPr/>
            <p:nvPr/>
          </p:nvSpPr>
          <p:spPr bwMode="auto">
            <a:xfrm rot="18000000">
              <a:off x="2339657" y="3689974"/>
              <a:ext cx="239713" cy="338056"/>
            </a:xfrm>
            <a:prstGeom prst="stripedRightArrow">
              <a:avLst/>
            </a:prstGeom>
            <a:solidFill>
              <a:schemeClr val="accent1"/>
            </a:solidFill>
            <a:ln>
              <a:noFill/>
            </a:ln>
            <a:effectLst/>
          </p:spPr>
          <p:txBody>
            <a:bodyPr wrap="none" lIns="90170" tIns="46990" rIns="90170" bIns="46990" anchor="ctr"/>
            <a:lstStyle/>
            <a:p>
              <a:pPr defTabSz="914400" eaLnBrk="1" hangingPunct="1">
                <a:buFont typeface="Arial" panose="020B0604020202020204" pitchFamily="34" charset="0"/>
                <a:buNone/>
                <a:defRPr/>
              </a:pPr>
              <a:endParaRPr lang="zh-CN" altLang="en-US">
                <a:latin typeface="+mj-ea"/>
                <a:ea typeface="+mj-ea"/>
              </a:endParaRPr>
            </a:p>
          </p:txBody>
        </p:sp>
        <p:sp>
          <p:nvSpPr>
            <p:cNvPr id="17" name="虚尾箭头 16">
              <a:extLst>
                <a:ext uri="{FF2B5EF4-FFF2-40B4-BE49-F238E27FC236}">
                  <a16:creationId xmlns:a16="http://schemas.microsoft.com/office/drawing/2014/main" id="{302FA2CF-FEC7-4444-A2B7-504B49B21F26}"/>
                </a:ext>
              </a:extLst>
            </p:cNvPr>
            <p:cNvSpPr/>
            <p:nvPr/>
          </p:nvSpPr>
          <p:spPr bwMode="auto">
            <a:xfrm rot="16200000">
              <a:off x="4271971" y="3916193"/>
              <a:ext cx="239712" cy="339643"/>
            </a:xfrm>
            <a:prstGeom prst="stripedRightArrow">
              <a:avLst/>
            </a:prstGeom>
            <a:solidFill>
              <a:schemeClr val="accent1"/>
            </a:solidFill>
            <a:ln>
              <a:noFill/>
            </a:ln>
            <a:effectLst/>
          </p:spPr>
          <p:txBody>
            <a:bodyPr wrap="none" lIns="90170" tIns="46990" rIns="90170" bIns="46990" anchor="ctr"/>
            <a:lstStyle/>
            <a:p>
              <a:pPr defTabSz="914400" eaLnBrk="1" hangingPunct="1">
                <a:buFont typeface="Arial" panose="020B0604020202020204" pitchFamily="34" charset="0"/>
                <a:buNone/>
                <a:defRPr/>
              </a:pPr>
              <a:endParaRPr lang="zh-CN" altLang="en-US">
                <a:latin typeface="+mj-ea"/>
                <a:ea typeface="+mj-ea"/>
              </a:endParaRPr>
            </a:p>
          </p:txBody>
        </p:sp>
        <p:sp>
          <p:nvSpPr>
            <p:cNvPr id="13329" name="圆角矩形 9">
              <a:extLst>
                <a:ext uri="{FF2B5EF4-FFF2-40B4-BE49-F238E27FC236}">
                  <a16:creationId xmlns:a16="http://schemas.microsoft.com/office/drawing/2014/main" id="{082BC3B0-37FD-44CD-B624-D087C5D26997}"/>
                </a:ext>
              </a:extLst>
            </p:cNvPr>
            <p:cNvSpPr>
              <a:spLocks noChangeArrowheads="1"/>
            </p:cNvSpPr>
            <p:nvPr/>
          </p:nvSpPr>
          <p:spPr bwMode="auto">
            <a:xfrm>
              <a:off x="6178917" y="4378908"/>
              <a:ext cx="1512521" cy="576262"/>
            </a:xfrm>
            <a:prstGeom prst="roundRect">
              <a:avLst>
                <a:gd name="adj" fmla="val 16667"/>
              </a:avLst>
            </a:prstGeom>
            <a:solidFill>
              <a:srgbClr val="FFC00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a:latin typeface="+mj-ea"/>
                  <a:ea typeface="+mj-ea"/>
                  <a:sym typeface="+mn-ea"/>
                </a:rPr>
                <a:t>智力支持</a:t>
              </a:r>
            </a:p>
          </p:txBody>
        </p:sp>
      </p:grpSp>
      <p:sp>
        <p:nvSpPr>
          <p:cNvPr id="18" name="文本框 17">
            <a:extLst>
              <a:ext uri="{FF2B5EF4-FFF2-40B4-BE49-F238E27FC236}">
                <a16:creationId xmlns:a16="http://schemas.microsoft.com/office/drawing/2014/main" id="{8952A66A-0E9E-4CD4-AAE5-FEAA031CEABE}"/>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一、社会存在与社会意识</a:t>
            </a:r>
          </a:p>
        </p:txBody>
      </p:sp>
      <p:sp>
        <p:nvSpPr>
          <p:cNvPr id="13317" name="文本框 1">
            <a:extLst>
              <a:ext uri="{FF2B5EF4-FFF2-40B4-BE49-F238E27FC236}">
                <a16:creationId xmlns:a16="http://schemas.microsoft.com/office/drawing/2014/main" id="{A7EFA273-B81E-494B-B5D6-875952C0B1F1}"/>
              </a:ext>
            </a:extLst>
          </p:cNvPr>
          <p:cNvSpPr txBox="1">
            <a:spLocks noChangeArrowheads="1"/>
          </p:cNvSpPr>
          <p:nvPr/>
        </p:nvSpPr>
        <p:spPr bwMode="auto">
          <a:xfrm>
            <a:off x="1470025" y="2370138"/>
            <a:ext cx="62039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solidFill>
                  <a:srgbClr val="014D23"/>
                </a:solidFill>
              </a:rPr>
              <a:t>文化是社会意识的重要组成部分</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BAC2C006-6660-4268-A68E-76BFD27F6C50}"/>
              </a:ext>
            </a:extLst>
          </p:cNvPr>
          <p:cNvSpPr/>
          <p:nvPr/>
        </p:nvSpPr>
        <p:spPr bwMode="auto">
          <a:xfrm>
            <a:off x="644525" y="1114425"/>
            <a:ext cx="7856538" cy="10191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社会存在和社会意识辩证关系原理对于树立科学历史观和指导文化建设的重要意义</a:t>
            </a:r>
          </a:p>
        </p:txBody>
      </p:sp>
      <p:sp>
        <p:nvSpPr>
          <p:cNvPr id="7" name="文本框 6">
            <a:extLst>
              <a:ext uri="{FF2B5EF4-FFF2-40B4-BE49-F238E27FC236}">
                <a16:creationId xmlns:a16="http://schemas.microsoft.com/office/drawing/2014/main" id="{01E28BB0-D6D5-41BF-B9C2-AF64AEA2C062}"/>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一、社会存在与社会意识</a:t>
            </a:r>
          </a:p>
        </p:txBody>
      </p:sp>
      <p:sp>
        <p:nvSpPr>
          <p:cNvPr id="14340" name="Rectangle 2">
            <a:extLst>
              <a:ext uri="{FF2B5EF4-FFF2-40B4-BE49-F238E27FC236}">
                <a16:creationId xmlns:a16="http://schemas.microsoft.com/office/drawing/2014/main" id="{D4B78AD6-A491-4E6F-9A96-6967F86AEE73}"/>
              </a:ext>
            </a:extLst>
          </p:cNvPr>
          <p:cNvSpPr>
            <a:spLocks noGrp="1" noRot="1"/>
          </p:cNvSpPr>
          <p:nvPr/>
        </p:nvSpPr>
        <p:spPr bwMode="auto">
          <a:xfrm>
            <a:off x="541338" y="3611563"/>
            <a:ext cx="8061325" cy="2636837"/>
          </a:xfrm>
          <a:prstGeom prst="rect">
            <a:avLst/>
          </a:prstGeom>
          <a:noFill/>
          <a:ln w="19050" cap="rnd">
            <a:solidFill>
              <a:srgbClr val="014D23"/>
            </a:solidFill>
            <a:prstDash val="dot"/>
            <a:round/>
          </a:ln>
        </p:spPr>
        <p:txBody>
          <a:bodyPr lIns="251968" tIns="179959" rIns="251968" bIns="179959"/>
          <a:lstStyle>
            <a:lvl1pPr marL="176530" indent="-17653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90000"/>
              </a:lnSpc>
              <a:spcBef>
                <a:spcPct val="40000"/>
              </a:spcBef>
              <a:defRPr/>
            </a:pPr>
            <a:r>
              <a:rPr lang="en-US" altLang="zh-CN" dirty="0">
                <a:latin typeface="+mj-ea"/>
                <a:ea typeface="+mj-ea"/>
                <a:sym typeface="+mn-ea"/>
              </a:rPr>
              <a:t>     “</a:t>
            </a:r>
            <a:r>
              <a:rPr lang="zh-CN" altLang="en-US" dirty="0">
                <a:latin typeface="+mj-ea"/>
                <a:ea typeface="+mj-ea"/>
                <a:sym typeface="+mn-ea"/>
              </a:rPr>
              <a:t>中国特色社会主义文化，源自于中华民族五千多年文明历史所孕育的中华优秀传统文化，熔铸于党领导人民在革命、建设、改革中创造的革命文化和社会主义先进文化，植根于中国特色社会主义伟大实践。发展中国特色社会主义文化，就是以马克思主义为指导，坚守中华文化立场，立足当代中国现实，结合当今时代条件，发展面向现代化、面向世界、面向未来的，民族的科学的大众的社会主义文化，推动社会主义精神文明和物质文明协调发展。要坚持为人民服务、为社会主义服务，坚持百花齐放、百家争鸣，坚持创造性转化、创新性发展，不断铸就中华文化新辉煌。</a:t>
            </a:r>
            <a:r>
              <a:rPr lang="en-US" altLang="zh-CN" dirty="0">
                <a:latin typeface="+mj-ea"/>
                <a:ea typeface="+mj-ea"/>
                <a:sym typeface="+mn-ea"/>
              </a:rPr>
              <a:t>”</a:t>
            </a:r>
          </a:p>
          <a:p>
            <a:pPr algn="r">
              <a:lnSpc>
                <a:spcPct val="90000"/>
              </a:lnSpc>
              <a:spcBef>
                <a:spcPct val="40000"/>
              </a:spcBef>
              <a:defRPr/>
            </a:pPr>
            <a:r>
              <a:rPr lang="en-US" altLang="zh-CN" dirty="0">
                <a:latin typeface="+mj-ea"/>
                <a:ea typeface="+mj-ea"/>
                <a:sym typeface="+mn-ea"/>
              </a:rPr>
              <a:t>——</a:t>
            </a:r>
            <a:r>
              <a:rPr lang="zh-CN" altLang="en-US" dirty="0">
                <a:latin typeface="+mj-ea"/>
                <a:ea typeface="+mj-ea"/>
                <a:sym typeface="+mn-ea"/>
              </a:rPr>
              <a:t>习近平：《党的十九大报告》</a:t>
            </a:r>
            <a:endParaRPr lang="zh-CN" altLang="en-US" dirty="0">
              <a:latin typeface="+mj-ea"/>
              <a:ea typeface="+mj-ea"/>
              <a:sym typeface="楷体" panose="02010609060101010101" pitchFamily="49" charset="-122"/>
            </a:endParaRPr>
          </a:p>
        </p:txBody>
      </p:sp>
      <p:sp>
        <p:nvSpPr>
          <p:cNvPr id="14341" name="文本框 2">
            <a:extLst>
              <a:ext uri="{FF2B5EF4-FFF2-40B4-BE49-F238E27FC236}">
                <a16:creationId xmlns:a16="http://schemas.microsoft.com/office/drawing/2014/main" id="{263509B5-A243-4D5F-83C4-A48704B02E85}"/>
              </a:ext>
            </a:extLst>
          </p:cNvPr>
          <p:cNvSpPr txBox="1">
            <a:spLocks noChangeArrowheads="1"/>
          </p:cNvSpPr>
          <p:nvPr/>
        </p:nvSpPr>
        <p:spPr bwMode="auto">
          <a:xfrm>
            <a:off x="723900" y="2290763"/>
            <a:ext cx="7696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zh-CN" altLang="en-US" sz="2400" dirty="0"/>
              <a:t>中国共产党第十九次全国代表大会同意把</a:t>
            </a:r>
            <a:r>
              <a:rPr lang="zh-CN" altLang="en-US" sz="2400" b="1" dirty="0">
                <a:solidFill>
                  <a:srgbClr val="C00000"/>
                </a:solidFill>
              </a:rPr>
              <a:t>中国特色社会主义文化</a:t>
            </a:r>
            <a:r>
              <a:rPr lang="zh-CN" altLang="en-US" sz="2400" dirty="0"/>
              <a:t>同中国特色社会主义道路、中国特色社会主义理论体系、中国特色社会主义制度一道写入党章。</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a:extLst>
              <a:ext uri="{FF2B5EF4-FFF2-40B4-BE49-F238E27FC236}">
                <a16:creationId xmlns:a16="http://schemas.microsoft.com/office/drawing/2014/main" id="{71848FFA-4081-49F2-8A1D-A4F0E00B8B95}"/>
              </a:ext>
            </a:extLst>
          </p:cNvPr>
          <p:cNvSpPr/>
          <p:nvPr/>
        </p:nvSpPr>
        <p:spPr bwMode="auto">
          <a:xfrm>
            <a:off x="644525" y="1104900"/>
            <a:ext cx="7856538" cy="101917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社会存在和社会意识辩证关系原理对于树立科学历史观和指导文化建设的重要意义</a:t>
            </a:r>
          </a:p>
        </p:txBody>
      </p:sp>
      <p:sp>
        <p:nvSpPr>
          <p:cNvPr id="15363" name="Line 9">
            <a:extLst>
              <a:ext uri="{FF2B5EF4-FFF2-40B4-BE49-F238E27FC236}">
                <a16:creationId xmlns:a16="http://schemas.microsoft.com/office/drawing/2014/main" id="{2D7ADCF4-E2B2-487F-B43F-885CE1CD3FBE}"/>
              </a:ext>
            </a:extLst>
          </p:cNvPr>
          <p:cNvSpPr>
            <a:spLocks noChangeShapeType="1"/>
          </p:cNvSpPr>
          <p:nvPr/>
        </p:nvSpPr>
        <p:spPr bwMode="auto">
          <a:xfrm>
            <a:off x="1033463" y="3521075"/>
            <a:ext cx="741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5364" name="组合 2">
            <a:extLst>
              <a:ext uri="{FF2B5EF4-FFF2-40B4-BE49-F238E27FC236}">
                <a16:creationId xmlns:a16="http://schemas.microsoft.com/office/drawing/2014/main" id="{21E3EAA4-D5A0-45AC-AB58-A7BF5D18C2F2}"/>
              </a:ext>
            </a:extLst>
          </p:cNvPr>
          <p:cNvGrpSpPr>
            <a:grpSpLocks/>
          </p:cNvGrpSpPr>
          <p:nvPr/>
        </p:nvGrpSpPr>
        <p:grpSpPr bwMode="auto">
          <a:xfrm>
            <a:off x="1292225" y="3678238"/>
            <a:ext cx="6559550" cy="2735262"/>
            <a:chOff x="1315617" y="3706002"/>
            <a:chExt cx="6559420" cy="2735263"/>
          </a:xfrm>
        </p:grpSpPr>
        <p:pic>
          <p:nvPicPr>
            <p:cNvPr id="15367" name="Picture 221" descr="0">
              <a:extLst>
                <a:ext uri="{FF2B5EF4-FFF2-40B4-BE49-F238E27FC236}">
                  <a16:creationId xmlns:a16="http://schemas.microsoft.com/office/drawing/2014/main" id="{3E206D27-7ECE-4E34-8B3B-6D2A02DF4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617" y="3706002"/>
              <a:ext cx="655942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222">
              <a:extLst>
                <a:ext uri="{FF2B5EF4-FFF2-40B4-BE49-F238E27FC236}">
                  <a16:creationId xmlns:a16="http://schemas.microsoft.com/office/drawing/2014/main" id="{B38449FC-BDA6-47F4-A0E9-090079646979}"/>
                </a:ext>
              </a:extLst>
            </p:cNvPr>
            <p:cNvSpPr>
              <a:spLocks noChangeArrowheads="1"/>
            </p:cNvSpPr>
            <p:nvPr/>
          </p:nvSpPr>
          <p:spPr bwMode="auto">
            <a:xfrm>
              <a:off x="1629936" y="4710889"/>
              <a:ext cx="1655730" cy="1570039"/>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坚持社会主义先进文化前进方向</a:t>
              </a:r>
            </a:p>
          </p:txBody>
        </p:sp>
        <p:sp>
          <p:nvSpPr>
            <p:cNvPr id="3" name="Rectangle 223">
              <a:extLst>
                <a:ext uri="{FF2B5EF4-FFF2-40B4-BE49-F238E27FC236}">
                  <a16:creationId xmlns:a16="http://schemas.microsoft.com/office/drawing/2014/main" id="{714C8691-0AEB-414F-B824-B24FEAACD3EF}"/>
                </a:ext>
              </a:extLst>
            </p:cNvPr>
            <p:cNvSpPr>
              <a:spLocks noChangeArrowheads="1"/>
            </p:cNvSpPr>
            <p:nvPr/>
          </p:nvSpPr>
          <p:spPr bwMode="auto">
            <a:xfrm>
              <a:off x="3836517" y="4710889"/>
              <a:ext cx="1655730" cy="1570039"/>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树立高度的文化自觉和文化自信</a:t>
              </a:r>
            </a:p>
          </p:txBody>
        </p:sp>
        <p:sp>
          <p:nvSpPr>
            <p:cNvPr id="2" name="Rectangle 224">
              <a:extLst>
                <a:ext uri="{FF2B5EF4-FFF2-40B4-BE49-F238E27FC236}">
                  <a16:creationId xmlns:a16="http://schemas.microsoft.com/office/drawing/2014/main" id="{9028E95D-E4B3-4B5C-BA69-AF6577C04C1E}"/>
                </a:ext>
              </a:extLst>
            </p:cNvPr>
            <p:cNvSpPr>
              <a:spLocks noChangeArrowheads="1"/>
            </p:cNvSpPr>
            <p:nvPr/>
          </p:nvSpPr>
          <p:spPr bwMode="auto">
            <a:xfrm>
              <a:off x="6043098" y="4710889"/>
              <a:ext cx="1655730" cy="1570039"/>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为人类的文明进步作出更大贡献</a:t>
              </a:r>
            </a:p>
          </p:txBody>
        </p:sp>
      </p:grpSp>
      <p:sp>
        <p:nvSpPr>
          <p:cNvPr id="11" name="文本框 10">
            <a:extLst>
              <a:ext uri="{FF2B5EF4-FFF2-40B4-BE49-F238E27FC236}">
                <a16:creationId xmlns:a16="http://schemas.microsoft.com/office/drawing/2014/main" id="{7D713C48-F313-478C-A735-4538E17E5B06}"/>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一、社会存在与社会意识</a:t>
            </a:r>
          </a:p>
        </p:txBody>
      </p:sp>
      <p:sp>
        <p:nvSpPr>
          <p:cNvPr id="15366" name="文本框 1">
            <a:extLst>
              <a:ext uri="{FF2B5EF4-FFF2-40B4-BE49-F238E27FC236}">
                <a16:creationId xmlns:a16="http://schemas.microsoft.com/office/drawing/2014/main" id="{C040C532-645C-4FBA-830D-1CBD17496CC7}"/>
              </a:ext>
            </a:extLst>
          </p:cNvPr>
          <p:cNvSpPr txBox="1">
            <a:spLocks noChangeArrowheads="1"/>
          </p:cNvSpPr>
          <p:nvPr/>
        </p:nvSpPr>
        <p:spPr bwMode="auto">
          <a:xfrm>
            <a:off x="898525" y="2257425"/>
            <a:ext cx="7212013"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“文化自信，是更基础，更广泛，更深厚的自信”</a:t>
            </a:r>
          </a:p>
          <a:p>
            <a:pPr algn="r">
              <a:lnSpc>
                <a:spcPct val="120000"/>
              </a:lnSpc>
              <a:spcBef>
                <a:spcPts val="1400"/>
              </a:spcBef>
              <a:buFont typeface="Arial" panose="020B0604020202020204" pitchFamily="34" charset="0"/>
              <a:buNone/>
            </a:pPr>
            <a:r>
              <a:rPr lang="en-US" altLang="zh-CN" sz="2400"/>
              <a:t>——</a:t>
            </a:r>
            <a:r>
              <a:rPr lang="zh-CN" altLang="en-US" sz="2400"/>
              <a:t>习近平</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Line 9">
            <a:extLst>
              <a:ext uri="{FF2B5EF4-FFF2-40B4-BE49-F238E27FC236}">
                <a16:creationId xmlns:a16="http://schemas.microsoft.com/office/drawing/2014/main" id="{2D7ADCF4-E2B2-487F-B43F-885CE1CD3FBE}"/>
              </a:ext>
            </a:extLst>
          </p:cNvPr>
          <p:cNvSpPr>
            <a:spLocks noChangeShapeType="1"/>
          </p:cNvSpPr>
          <p:nvPr/>
        </p:nvSpPr>
        <p:spPr bwMode="auto">
          <a:xfrm>
            <a:off x="1033463" y="3521075"/>
            <a:ext cx="741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文本框 10">
            <a:extLst>
              <a:ext uri="{FF2B5EF4-FFF2-40B4-BE49-F238E27FC236}">
                <a16:creationId xmlns:a16="http://schemas.microsoft.com/office/drawing/2014/main" id="{7D713C48-F313-478C-A735-4538E17E5B06}"/>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一、社会存在与社会意识</a:t>
            </a:r>
          </a:p>
        </p:txBody>
      </p:sp>
      <p:sp>
        <p:nvSpPr>
          <p:cNvPr id="15366" name="文本框 1">
            <a:extLst>
              <a:ext uri="{FF2B5EF4-FFF2-40B4-BE49-F238E27FC236}">
                <a16:creationId xmlns:a16="http://schemas.microsoft.com/office/drawing/2014/main" id="{C040C532-645C-4FBA-830D-1CBD17496CC7}"/>
              </a:ext>
            </a:extLst>
          </p:cNvPr>
          <p:cNvSpPr txBox="1">
            <a:spLocks noChangeArrowheads="1"/>
          </p:cNvSpPr>
          <p:nvPr/>
        </p:nvSpPr>
        <p:spPr bwMode="auto">
          <a:xfrm>
            <a:off x="2640012" y="2931684"/>
            <a:ext cx="3863975"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外来文化怎么看？怎么办？</a:t>
            </a:r>
          </a:p>
        </p:txBody>
      </p:sp>
    </p:spTree>
    <p:extLst>
      <p:ext uri="{BB962C8B-B14F-4D97-AF65-F5344CB8AC3E}">
        <p14:creationId xmlns:p14="http://schemas.microsoft.com/office/powerpoint/2010/main" val="2796028665"/>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Line 9">
            <a:extLst>
              <a:ext uri="{FF2B5EF4-FFF2-40B4-BE49-F238E27FC236}">
                <a16:creationId xmlns:a16="http://schemas.microsoft.com/office/drawing/2014/main" id="{2D7ADCF4-E2B2-487F-B43F-885CE1CD3FBE}"/>
              </a:ext>
            </a:extLst>
          </p:cNvPr>
          <p:cNvSpPr>
            <a:spLocks noChangeShapeType="1"/>
          </p:cNvSpPr>
          <p:nvPr/>
        </p:nvSpPr>
        <p:spPr bwMode="auto">
          <a:xfrm>
            <a:off x="977900" y="3597275"/>
            <a:ext cx="741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6" name="文本框 1">
            <a:extLst>
              <a:ext uri="{FF2B5EF4-FFF2-40B4-BE49-F238E27FC236}">
                <a16:creationId xmlns:a16="http://schemas.microsoft.com/office/drawing/2014/main" id="{C040C532-645C-4FBA-830D-1CBD17496CC7}"/>
              </a:ext>
            </a:extLst>
          </p:cNvPr>
          <p:cNvSpPr txBox="1">
            <a:spLocks noChangeArrowheads="1"/>
          </p:cNvSpPr>
          <p:nvPr/>
        </p:nvSpPr>
        <p:spPr bwMode="auto">
          <a:xfrm>
            <a:off x="2640012" y="2931684"/>
            <a:ext cx="3863975"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社会存在和社会意识</a:t>
            </a:r>
          </a:p>
        </p:txBody>
      </p:sp>
      <p:sp>
        <p:nvSpPr>
          <p:cNvPr id="5" name="文本框 4">
            <a:extLst>
              <a:ext uri="{FF2B5EF4-FFF2-40B4-BE49-F238E27FC236}">
                <a16:creationId xmlns:a16="http://schemas.microsoft.com/office/drawing/2014/main" id="{B43B537B-76BE-4D41-AF56-E5E5364522DB}"/>
              </a:ext>
            </a:extLst>
          </p:cNvPr>
          <p:cNvSpPr txBox="1"/>
          <p:nvPr/>
        </p:nvSpPr>
        <p:spPr>
          <a:xfrm>
            <a:off x="101600" y="2238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
        <p:nvSpPr>
          <p:cNvPr id="6" name="文本框 1">
            <a:extLst>
              <a:ext uri="{FF2B5EF4-FFF2-40B4-BE49-F238E27FC236}">
                <a16:creationId xmlns:a16="http://schemas.microsoft.com/office/drawing/2014/main" id="{57C0FC82-134E-4A20-993B-683FE900217E}"/>
              </a:ext>
            </a:extLst>
          </p:cNvPr>
          <p:cNvSpPr txBox="1">
            <a:spLocks noChangeArrowheads="1"/>
          </p:cNvSpPr>
          <p:nvPr/>
        </p:nvSpPr>
        <p:spPr bwMode="auto">
          <a:xfrm>
            <a:off x="2640012" y="3820684"/>
            <a:ext cx="3863975" cy="111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生产力和生产关系</a:t>
            </a:r>
            <a:endParaRPr lang="en-US" altLang="zh-CN" sz="2400" dirty="0"/>
          </a:p>
          <a:p>
            <a:pPr algn="just">
              <a:lnSpc>
                <a:spcPct val="120000"/>
              </a:lnSpc>
              <a:spcBef>
                <a:spcPts val="1400"/>
              </a:spcBef>
              <a:buFont typeface="Arial" panose="020B0604020202020204" pitchFamily="34" charset="0"/>
              <a:buNone/>
            </a:pPr>
            <a:r>
              <a:rPr lang="zh-CN" altLang="en-US" sz="2400" dirty="0"/>
              <a:t>经济基础和上层建筑</a:t>
            </a:r>
          </a:p>
        </p:txBody>
      </p:sp>
      <p:sp>
        <p:nvSpPr>
          <p:cNvPr id="2" name="箭头: 左弧形 1">
            <a:extLst>
              <a:ext uri="{FF2B5EF4-FFF2-40B4-BE49-F238E27FC236}">
                <a16:creationId xmlns:a16="http://schemas.microsoft.com/office/drawing/2014/main" id="{D526F7BE-F7F2-4B0E-9C92-64BCD446586B}"/>
              </a:ext>
            </a:extLst>
          </p:cNvPr>
          <p:cNvSpPr/>
          <p:nvPr/>
        </p:nvSpPr>
        <p:spPr>
          <a:xfrm>
            <a:off x="1371600" y="3314700"/>
            <a:ext cx="939800" cy="12064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9792047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CF2D8E9-BED8-47B4-AE67-2779F4E09F62}"/>
              </a:ext>
            </a:extLst>
          </p:cNvPr>
          <p:cNvSpPr txBox="1"/>
          <p:nvPr/>
        </p:nvSpPr>
        <p:spPr>
          <a:xfrm>
            <a:off x="101600" y="2238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graphicFrame>
        <p:nvGraphicFramePr>
          <p:cNvPr id="3" name="图示 2">
            <a:extLst>
              <a:ext uri="{FF2B5EF4-FFF2-40B4-BE49-F238E27FC236}">
                <a16:creationId xmlns:a16="http://schemas.microsoft.com/office/drawing/2014/main" id="{A61DFC2B-B91E-4EF7-A8BD-F165FEA2B13A}"/>
              </a:ext>
            </a:extLst>
          </p:cNvPr>
          <p:cNvGraphicFramePr/>
          <p:nvPr>
            <p:extLst>
              <p:ext uri="{D42A27DB-BD31-4B8C-83A1-F6EECF244321}">
                <p14:modId xmlns:p14="http://schemas.microsoft.com/office/powerpoint/2010/main" val="4112586967"/>
              </p:ext>
            </p:extLst>
          </p:nvPr>
        </p:nvGraphicFramePr>
        <p:xfrm>
          <a:off x="1906859" y="1918010"/>
          <a:ext cx="5902712" cy="3855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87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1" name="组合 2">
            <a:extLst>
              <a:ext uri="{FF2B5EF4-FFF2-40B4-BE49-F238E27FC236}">
                <a16:creationId xmlns:a16="http://schemas.microsoft.com/office/drawing/2014/main" id="{F7FD7293-2C43-4B72-9233-D453FD5F670D}"/>
              </a:ext>
            </a:extLst>
          </p:cNvPr>
          <p:cNvGrpSpPr>
            <a:grpSpLocks/>
          </p:cNvGrpSpPr>
          <p:nvPr/>
        </p:nvGrpSpPr>
        <p:grpSpPr bwMode="auto">
          <a:xfrm>
            <a:off x="3773488" y="1876425"/>
            <a:ext cx="4933950" cy="3797300"/>
            <a:chOff x="3773489" y="1875632"/>
            <a:chExt cx="4933950" cy="3797300"/>
          </a:xfrm>
        </p:grpSpPr>
        <p:sp>
          <p:nvSpPr>
            <p:cNvPr id="5" name="左弧形箭头 4">
              <a:extLst>
                <a:ext uri="{FF2B5EF4-FFF2-40B4-BE49-F238E27FC236}">
                  <a16:creationId xmlns:a16="http://schemas.microsoft.com/office/drawing/2014/main" id="{CB543EE5-B59C-4908-9A36-9F9F0A903925}"/>
                </a:ext>
              </a:extLst>
            </p:cNvPr>
            <p:cNvSpPr/>
            <p:nvPr/>
          </p:nvSpPr>
          <p:spPr bwMode="auto">
            <a:xfrm>
              <a:off x="5357814" y="4614070"/>
              <a:ext cx="1595437" cy="1058862"/>
            </a:xfrm>
            <a:prstGeom prst="curvedRightArrow">
              <a:avLst/>
            </a:prstGeom>
            <a:solidFill>
              <a:schemeClr val="bg1">
                <a:lumMod val="75000"/>
              </a:schemeClr>
            </a:solidFill>
            <a:ln>
              <a:noFill/>
            </a:ln>
            <a:effectLst/>
          </p:spPr>
          <p:txBody>
            <a:bodyPr wrap="none" lIns="90170" tIns="46990" rIns="90170" bIns="46990" anchor="ctr"/>
            <a:lstStyle/>
            <a:p>
              <a:pPr defTabSz="914400" eaLnBrk="1" hangingPunct="1">
                <a:buFont typeface="Arial" panose="020B0604020202020204" pitchFamily="34" charset="0"/>
                <a:buNone/>
                <a:defRPr/>
              </a:pPr>
              <a:endParaRPr lang="zh-CN" altLang="en-US" sz="2000">
                <a:latin typeface="+mj-ea"/>
                <a:ea typeface="+mj-ea"/>
              </a:endParaRPr>
            </a:p>
          </p:txBody>
        </p:sp>
        <p:sp>
          <p:nvSpPr>
            <p:cNvPr id="17415" name="Line 15">
              <a:extLst>
                <a:ext uri="{FF2B5EF4-FFF2-40B4-BE49-F238E27FC236}">
                  <a16:creationId xmlns:a16="http://schemas.microsoft.com/office/drawing/2014/main" id="{3A657041-F7F1-4A21-89C9-F0262A6DED2E}"/>
                </a:ext>
              </a:extLst>
            </p:cNvPr>
            <p:cNvSpPr>
              <a:spLocks noChangeShapeType="1"/>
            </p:cNvSpPr>
            <p:nvPr/>
          </p:nvSpPr>
          <p:spPr bwMode="auto">
            <a:xfrm>
              <a:off x="4187826" y="3904457"/>
              <a:ext cx="1871663" cy="0"/>
            </a:xfrm>
            <a:prstGeom prst="line">
              <a:avLst/>
            </a:prstGeom>
            <a:noFill/>
            <a:ln w="12700">
              <a:solidFill>
                <a:schemeClr val="tx1"/>
              </a:solidFill>
              <a:round/>
            </a:ln>
          </p:spPr>
          <p:txBody>
            <a:bodyPr/>
            <a:lstStyle/>
            <a:p>
              <a:pPr>
                <a:defRPr/>
              </a:pPr>
              <a:endParaRPr lang="zh-CN" altLang="en-US" sz="2000">
                <a:latin typeface="+mj-ea"/>
                <a:ea typeface="+mj-ea"/>
              </a:endParaRPr>
            </a:p>
          </p:txBody>
        </p:sp>
        <p:sp>
          <p:nvSpPr>
            <p:cNvPr id="13317" name="Rectangle 19">
              <a:extLst>
                <a:ext uri="{FF2B5EF4-FFF2-40B4-BE49-F238E27FC236}">
                  <a16:creationId xmlns:a16="http://schemas.microsoft.com/office/drawing/2014/main" id="{883DB305-D056-4FD9-BB01-B65ABD896C33}"/>
                </a:ext>
              </a:extLst>
            </p:cNvPr>
            <p:cNvSpPr>
              <a:spLocks noChangeArrowheads="1"/>
            </p:cNvSpPr>
            <p:nvPr/>
          </p:nvSpPr>
          <p:spPr bwMode="auto">
            <a:xfrm>
              <a:off x="6858001" y="4482307"/>
              <a:ext cx="1584325" cy="504825"/>
            </a:xfrm>
            <a:prstGeom prst="rect">
              <a:avLst/>
            </a:prstGeom>
            <a:solidFill>
              <a:schemeClr val="accent4">
                <a:lumMod val="75000"/>
              </a:schemeClr>
            </a:solidFill>
            <a:ln w="9525" cmpd="sng">
              <a:noFill/>
              <a:miter lim="800000"/>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buFont typeface="Arial" panose="020B0604020202020204" pitchFamily="34" charset="0"/>
                <a:buNone/>
                <a:defRPr/>
              </a:pPr>
              <a:r>
                <a:rPr lang="zh-CN" altLang="en-US" sz="2000" b="1" dirty="0">
                  <a:solidFill>
                    <a:schemeClr val="bg1"/>
                  </a:solidFill>
                  <a:latin typeface="+mj-ea"/>
                  <a:ea typeface="+mj-ea"/>
                  <a:sym typeface="+mn-ea"/>
                </a:rPr>
                <a:t>渗透性要素</a:t>
              </a:r>
            </a:p>
          </p:txBody>
        </p:sp>
        <p:sp>
          <p:nvSpPr>
            <p:cNvPr id="17417" name="AutoShape 42">
              <a:extLst>
                <a:ext uri="{FF2B5EF4-FFF2-40B4-BE49-F238E27FC236}">
                  <a16:creationId xmlns:a16="http://schemas.microsoft.com/office/drawing/2014/main" id="{0B02D02A-DD90-4D59-8CF4-893D23BBF856}"/>
                </a:ext>
              </a:extLst>
            </p:cNvPr>
            <p:cNvSpPr>
              <a:spLocks noChangeArrowheads="1"/>
            </p:cNvSpPr>
            <p:nvPr/>
          </p:nvSpPr>
          <p:spPr bwMode="auto">
            <a:xfrm>
              <a:off x="8347076" y="4826795"/>
              <a:ext cx="360363" cy="433387"/>
            </a:xfrm>
            <a:prstGeom prst="smileyFace">
              <a:avLst>
                <a:gd name="adj" fmla="val 4653"/>
              </a:avLst>
            </a:prstGeom>
            <a:no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2000">
                <a:latin typeface="+mj-ea"/>
                <a:ea typeface="+mj-ea"/>
              </a:endParaRPr>
            </a:p>
          </p:txBody>
        </p:sp>
        <p:sp>
          <p:nvSpPr>
            <p:cNvPr id="13328" name="Text Box 6">
              <a:extLst>
                <a:ext uri="{FF2B5EF4-FFF2-40B4-BE49-F238E27FC236}">
                  <a16:creationId xmlns:a16="http://schemas.microsoft.com/office/drawing/2014/main" id="{3AD3506B-F246-41FF-860E-AC91AD78EA0E}"/>
                </a:ext>
              </a:extLst>
            </p:cNvPr>
            <p:cNvSpPr txBox="1">
              <a:spLocks noChangeArrowheads="1"/>
            </p:cNvSpPr>
            <p:nvPr/>
          </p:nvSpPr>
          <p:spPr bwMode="auto">
            <a:xfrm>
              <a:off x="3773489" y="2875757"/>
              <a:ext cx="828675" cy="709613"/>
            </a:xfrm>
            <a:prstGeom prst="rect">
              <a:avLst/>
            </a:prstGeom>
            <a:solidFill>
              <a:schemeClr val="accent6">
                <a:lumMod val="20000"/>
                <a:lumOff val="80000"/>
              </a:schemeClr>
            </a:solidFill>
            <a:ln w="9525" cmpd="sng">
              <a:noFill/>
              <a:miter lim="800000"/>
            </a:ln>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buFont typeface="Arial" panose="020B0604020202020204" pitchFamily="34" charset="0"/>
                <a:buNone/>
                <a:defRPr/>
              </a:pPr>
              <a:r>
                <a:rPr lang="zh-CN" altLang="en-US" sz="2000" dirty="0">
                  <a:latin typeface="+mj-ea"/>
                  <a:ea typeface="+mj-ea"/>
                  <a:sym typeface="+mn-ea"/>
                </a:rPr>
                <a:t>劳动资料</a:t>
              </a:r>
            </a:p>
          </p:txBody>
        </p:sp>
        <p:sp>
          <p:nvSpPr>
            <p:cNvPr id="13329" name="Text Box 7">
              <a:extLst>
                <a:ext uri="{FF2B5EF4-FFF2-40B4-BE49-F238E27FC236}">
                  <a16:creationId xmlns:a16="http://schemas.microsoft.com/office/drawing/2014/main" id="{428BAC03-9250-4AF5-97E9-39DE7D3950E5}"/>
                </a:ext>
              </a:extLst>
            </p:cNvPr>
            <p:cNvSpPr txBox="1">
              <a:spLocks noChangeArrowheads="1"/>
            </p:cNvSpPr>
            <p:nvPr/>
          </p:nvSpPr>
          <p:spPr bwMode="auto">
            <a:xfrm>
              <a:off x="4710114" y="2875757"/>
              <a:ext cx="828675" cy="709613"/>
            </a:xfrm>
            <a:prstGeom prst="rect">
              <a:avLst/>
            </a:prstGeom>
            <a:solidFill>
              <a:schemeClr val="accent6">
                <a:lumMod val="20000"/>
                <a:lumOff val="80000"/>
              </a:schemeClr>
            </a:solidFill>
            <a:ln w="9525" cmpd="sng">
              <a:noFill/>
              <a:miter lim="800000"/>
            </a:ln>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buFont typeface="Arial" panose="020B0604020202020204" pitchFamily="34" charset="0"/>
                <a:buNone/>
                <a:defRPr/>
              </a:pPr>
              <a:r>
                <a:rPr lang="zh-CN" altLang="en-US" sz="2000" dirty="0">
                  <a:latin typeface="+mj-ea"/>
                  <a:ea typeface="+mj-ea"/>
                  <a:sym typeface="+mn-ea"/>
                </a:rPr>
                <a:t>劳动对象</a:t>
              </a:r>
            </a:p>
          </p:txBody>
        </p:sp>
        <p:sp>
          <p:nvSpPr>
            <p:cNvPr id="13330" name="Text Box 8">
              <a:extLst>
                <a:ext uri="{FF2B5EF4-FFF2-40B4-BE49-F238E27FC236}">
                  <a16:creationId xmlns:a16="http://schemas.microsoft.com/office/drawing/2014/main" id="{B17C6027-5584-488C-B1D0-6580467E0B90}"/>
                </a:ext>
              </a:extLst>
            </p:cNvPr>
            <p:cNvSpPr txBox="1">
              <a:spLocks noChangeArrowheads="1"/>
            </p:cNvSpPr>
            <p:nvPr/>
          </p:nvSpPr>
          <p:spPr bwMode="auto">
            <a:xfrm>
              <a:off x="5645151" y="2875757"/>
              <a:ext cx="830263" cy="709613"/>
            </a:xfrm>
            <a:prstGeom prst="rect">
              <a:avLst/>
            </a:prstGeom>
            <a:solidFill>
              <a:schemeClr val="accent6">
                <a:lumMod val="20000"/>
                <a:lumOff val="80000"/>
              </a:schemeClr>
            </a:solidFill>
            <a:ln w="9525" cmpd="sng">
              <a:noFill/>
              <a:miter lim="800000"/>
            </a:ln>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buFont typeface="Arial" panose="020B0604020202020204" pitchFamily="34" charset="0"/>
                <a:buNone/>
                <a:defRPr/>
              </a:pPr>
              <a:r>
                <a:rPr lang="zh-CN" altLang="en-US" sz="2000" dirty="0">
                  <a:latin typeface="+mj-ea"/>
                  <a:ea typeface="+mj-ea"/>
                  <a:sym typeface="+mn-ea"/>
                </a:rPr>
                <a:t>劳动者</a:t>
              </a:r>
            </a:p>
          </p:txBody>
        </p:sp>
        <p:sp>
          <p:nvSpPr>
            <p:cNvPr id="13331" name="Text Box 9">
              <a:extLst>
                <a:ext uri="{FF2B5EF4-FFF2-40B4-BE49-F238E27FC236}">
                  <a16:creationId xmlns:a16="http://schemas.microsoft.com/office/drawing/2014/main" id="{1BFD91CA-7F1D-495D-8B07-9D68E9086CAE}"/>
                </a:ext>
              </a:extLst>
            </p:cNvPr>
            <p:cNvSpPr txBox="1">
              <a:spLocks noChangeArrowheads="1"/>
            </p:cNvSpPr>
            <p:nvPr/>
          </p:nvSpPr>
          <p:spPr bwMode="auto">
            <a:xfrm>
              <a:off x="6726239" y="2875757"/>
              <a:ext cx="828675" cy="709613"/>
            </a:xfrm>
            <a:prstGeom prst="rect">
              <a:avLst/>
            </a:prstGeom>
            <a:solidFill>
              <a:schemeClr val="accent6">
                <a:lumMod val="20000"/>
                <a:lumOff val="80000"/>
              </a:schemeClr>
            </a:solidFill>
            <a:ln w="9525" cmpd="sng">
              <a:noFill/>
              <a:miter lim="800000"/>
            </a:ln>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buFont typeface="Arial" panose="020B0604020202020204" pitchFamily="34" charset="0"/>
                <a:buNone/>
                <a:defRPr/>
              </a:pPr>
              <a:r>
                <a:rPr lang="zh-CN" altLang="en-US" sz="2000" dirty="0">
                  <a:latin typeface="+mj-ea"/>
                  <a:ea typeface="+mj-ea"/>
                  <a:sym typeface="+mn-ea"/>
                </a:rPr>
                <a:t>科学技术</a:t>
              </a:r>
            </a:p>
          </p:txBody>
        </p:sp>
        <p:sp>
          <p:nvSpPr>
            <p:cNvPr id="13332" name="Text Box 10">
              <a:extLst>
                <a:ext uri="{FF2B5EF4-FFF2-40B4-BE49-F238E27FC236}">
                  <a16:creationId xmlns:a16="http://schemas.microsoft.com/office/drawing/2014/main" id="{EB8B2963-E376-48AB-8695-7720EF155824}"/>
                </a:ext>
              </a:extLst>
            </p:cNvPr>
            <p:cNvSpPr txBox="1">
              <a:spLocks noChangeArrowheads="1"/>
            </p:cNvSpPr>
            <p:nvPr/>
          </p:nvSpPr>
          <p:spPr bwMode="auto">
            <a:xfrm>
              <a:off x="7734301" y="2875757"/>
              <a:ext cx="828675" cy="709613"/>
            </a:xfrm>
            <a:prstGeom prst="rect">
              <a:avLst/>
            </a:prstGeom>
            <a:solidFill>
              <a:schemeClr val="accent6">
                <a:lumMod val="20000"/>
                <a:lumOff val="80000"/>
              </a:schemeClr>
            </a:solidFill>
            <a:ln w="9525" cmpd="sng">
              <a:noFill/>
              <a:miter lim="800000"/>
            </a:ln>
          </p:spPr>
          <p:txBody>
            <a:bodyPr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buFont typeface="Arial" panose="020B0604020202020204" pitchFamily="34" charset="0"/>
                <a:buNone/>
                <a:defRPr/>
              </a:pPr>
              <a:r>
                <a:rPr lang="zh-CN" altLang="en-US" sz="2000">
                  <a:latin typeface="+mj-ea"/>
                  <a:ea typeface="+mj-ea"/>
                  <a:sym typeface="+mn-ea"/>
                </a:rPr>
                <a:t>科学管理</a:t>
              </a:r>
            </a:p>
          </p:txBody>
        </p:sp>
        <p:sp>
          <p:nvSpPr>
            <p:cNvPr id="17423" name="Line 12">
              <a:extLst>
                <a:ext uri="{FF2B5EF4-FFF2-40B4-BE49-F238E27FC236}">
                  <a16:creationId xmlns:a16="http://schemas.microsoft.com/office/drawing/2014/main" id="{5262250B-A93E-4A56-9E7E-7C8CA95A652B}"/>
                </a:ext>
              </a:extLst>
            </p:cNvPr>
            <p:cNvSpPr>
              <a:spLocks noChangeShapeType="1"/>
            </p:cNvSpPr>
            <p:nvPr/>
          </p:nvSpPr>
          <p:spPr bwMode="auto">
            <a:xfrm>
              <a:off x="4187826" y="3523457"/>
              <a:ext cx="0" cy="381000"/>
            </a:xfrm>
            <a:prstGeom prst="line">
              <a:avLst/>
            </a:prstGeom>
            <a:noFill/>
            <a:ln w="12700">
              <a:solidFill>
                <a:schemeClr val="tx1"/>
              </a:solidFill>
              <a:round/>
            </a:ln>
          </p:spPr>
          <p:txBody>
            <a:bodyPr/>
            <a:lstStyle/>
            <a:p>
              <a:pPr>
                <a:defRPr/>
              </a:pPr>
              <a:endParaRPr lang="zh-CN" altLang="en-US" sz="2000">
                <a:latin typeface="+mj-ea"/>
                <a:ea typeface="+mj-ea"/>
              </a:endParaRPr>
            </a:p>
          </p:txBody>
        </p:sp>
        <p:sp>
          <p:nvSpPr>
            <p:cNvPr id="17424" name="Line 14">
              <a:extLst>
                <a:ext uri="{FF2B5EF4-FFF2-40B4-BE49-F238E27FC236}">
                  <a16:creationId xmlns:a16="http://schemas.microsoft.com/office/drawing/2014/main" id="{FA273CC2-7A5B-450F-9E07-0F669E945C48}"/>
                </a:ext>
              </a:extLst>
            </p:cNvPr>
            <p:cNvSpPr>
              <a:spLocks noChangeShapeType="1"/>
            </p:cNvSpPr>
            <p:nvPr/>
          </p:nvSpPr>
          <p:spPr bwMode="auto">
            <a:xfrm>
              <a:off x="6059489" y="3523457"/>
              <a:ext cx="0" cy="381000"/>
            </a:xfrm>
            <a:prstGeom prst="line">
              <a:avLst/>
            </a:prstGeom>
            <a:noFill/>
            <a:ln w="12700">
              <a:solidFill>
                <a:schemeClr val="tx1"/>
              </a:solidFill>
              <a:round/>
            </a:ln>
          </p:spPr>
          <p:txBody>
            <a:bodyPr/>
            <a:lstStyle/>
            <a:p>
              <a:pPr>
                <a:defRPr/>
              </a:pPr>
              <a:endParaRPr lang="zh-CN" altLang="en-US" sz="2000">
                <a:latin typeface="+mj-ea"/>
                <a:ea typeface="+mj-ea"/>
              </a:endParaRPr>
            </a:p>
          </p:txBody>
        </p:sp>
        <p:sp>
          <p:nvSpPr>
            <p:cNvPr id="13337" name="Rectangle 17">
              <a:extLst>
                <a:ext uri="{FF2B5EF4-FFF2-40B4-BE49-F238E27FC236}">
                  <a16:creationId xmlns:a16="http://schemas.microsoft.com/office/drawing/2014/main" id="{2660C63C-B687-4501-9175-3394B820B847}"/>
                </a:ext>
              </a:extLst>
            </p:cNvPr>
            <p:cNvSpPr>
              <a:spLocks noChangeArrowheads="1"/>
            </p:cNvSpPr>
            <p:nvPr/>
          </p:nvSpPr>
          <p:spPr bwMode="auto">
            <a:xfrm>
              <a:off x="4391026" y="4482307"/>
              <a:ext cx="1501775" cy="504825"/>
            </a:xfrm>
            <a:prstGeom prst="rect">
              <a:avLst/>
            </a:prstGeom>
            <a:solidFill>
              <a:schemeClr val="accent4">
                <a:lumMod val="75000"/>
              </a:schemeClr>
            </a:solidFill>
            <a:ln w="9525" cmpd="sng">
              <a:noFill/>
              <a:miter lim="800000"/>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buFont typeface="Arial" panose="020B0604020202020204" pitchFamily="34" charset="0"/>
                <a:buNone/>
                <a:defRPr/>
              </a:pPr>
              <a:r>
                <a:rPr lang="zh-CN" altLang="en-US" sz="2000" b="1" dirty="0">
                  <a:solidFill>
                    <a:schemeClr val="bg1"/>
                  </a:solidFill>
                  <a:latin typeface="+mj-ea"/>
                  <a:ea typeface="+mj-ea"/>
                  <a:sym typeface="+mn-ea"/>
                </a:rPr>
                <a:t>实体性要素</a:t>
              </a:r>
            </a:p>
          </p:txBody>
        </p:sp>
        <p:sp>
          <p:nvSpPr>
            <p:cNvPr id="17426" name="Oval 35">
              <a:extLst>
                <a:ext uri="{FF2B5EF4-FFF2-40B4-BE49-F238E27FC236}">
                  <a16:creationId xmlns:a16="http://schemas.microsoft.com/office/drawing/2014/main" id="{DC576687-17DB-4B07-8C54-BF02061FC478}"/>
                </a:ext>
              </a:extLst>
            </p:cNvPr>
            <p:cNvSpPr>
              <a:spLocks noChangeArrowheads="1"/>
            </p:cNvSpPr>
            <p:nvPr/>
          </p:nvSpPr>
          <p:spPr bwMode="auto">
            <a:xfrm>
              <a:off x="5484814" y="1875632"/>
              <a:ext cx="1143000" cy="636588"/>
            </a:xfrm>
            <a:prstGeom prst="wedgeRoundRectCallout">
              <a:avLst>
                <a:gd name="adj1" fmla="val -2009"/>
                <a:gd name="adj2" fmla="val 99398"/>
                <a:gd name="adj3" fmla="val 16667"/>
              </a:avLst>
            </a:prstGeom>
            <a:solidFill>
              <a:schemeClr val="accent4">
                <a:lumMod val="20000"/>
                <a:lumOff val="80000"/>
              </a:schemeClr>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b="1" dirty="0">
                  <a:latin typeface="+mj-ea"/>
                  <a:ea typeface="+mj-ea"/>
                  <a:sym typeface="+mn-ea"/>
                </a:rPr>
                <a:t>主导要素</a:t>
              </a:r>
            </a:p>
          </p:txBody>
        </p:sp>
        <p:sp>
          <p:nvSpPr>
            <p:cNvPr id="17427" name="Oval 36">
              <a:extLst>
                <a:ext uri="{FF2B5EF4-FFF2-40B4-BE49-F238E27FC236}">
                  <a16:creationId xmlns:a16="http://schemas.microsoft.com/office/drawing/2014/main" id="{5D896176-97E0-4C6B-A8C4-6B9B00B768A3}"/>
                </a:ext>
              </a:extLst>
            </p:cNvPr>
            <p:cNvSpPr>
              <a:spLocks noChangeArrowheads="1"/>
            </p:cNvSpPr>
            <p:nvPr/>
          </p:nvSpPr>
          <p:spPr bwMode="auto">
            <a:xfrm>
              <a:off x="6942139" y="5145882"/>
              <a:ext cx="1371600" cy="527050"/>
            </a:xfrm>
            <a:prstGeom prst="roundRect">
              <a:avLst>
                <a:gd name="adj" fmla="val 16667"/>
              </a:avLst>
            </a:prstGeom>
            <a:solidFill>
              <a:schemeClr val="accent4">
                <a:lumMod val="20000"/>
                <a:lumOff val="80000"/>
              </a:schemeClr>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b="1" dirty="0">
                  <a:latin typeface="+mj-ea"/>
                  <a:ea typeface="+mj-ea"/>
                  <a:sym typeface="+mn-ea"/>
                </a:rPr>
                <a:t>第一生产力</a:t>
              </a:r>
            </a:p>
          </p:txBody>
        </p:sp>
        <p:sp>
          <p:nvSpPr>
            <p:cNvPr id="17428" name="Line 14">
              <a:extLst>
                <a:ext uri="{FF2B5EF4-FFF2-40B4-BE49-F238E27FC236}">
                  <a16:creationId xmlns:a16="http://schemas.microsoft.com/office/drawing/2014/main" id="{D776DFAC-ADF2-438D-BA20-DA291CDF2D6E}"/>
                </a:ext>
              </a:extLst>
            </p:cNvPr>
            <p:cNvSpPr>
              <a:spLocks noChangeShapeType="1"/>
            </p:cNvSpPr>
            <p:nvPr/>
          </p:nvSpPr>
          <p:spPr bwMode="auto">
            <a:xfrm>
              <a:off x="7140576" y="3523457"/>
              <a:ext cx="0" cy="381000"/>
            </a:xfrm>
            <a:prstGeom prst="line">
              <a:avLst/>
            </a:prstGeom>
            <a:noFill/>
            <a:ln w="12700">
              <a:solidFill>
                <a:schemeClr val="tx1"/>
              </a:solidFill>
              <a:round/>
            </a:ln>
          </p:spPr>
          <p:txBody>
            <a:bodyPr/>
            <a:lstStyle/>
            <a:p>
              <a:pPr>
                <a:defRPr/>
              </a:pPr>
              <a:endParaRPr lang="zh-CN" altLang="en-US" sz="2000">
                <a:latin typeface="+mj-ea"/>
                <a:ea typeface="+mj-ea"/>
              </a:endParaRPr>
            </a:p>
          </p:txBody>
        </p:sp>
        <p:sp>
          <p:nvSpPr>
            <p:cNvPr id="17429" name="Line 14">
              <a:extLst>
                <a:ext uri="{FF2B5EF4-FFF2-40B4-BE49-F238E27FC236}">
                  <a16:creationId xmlns:a16="http://schemas.microsoft.com/office/drawing/2014/main" id="{07B96857-D677-43C8-B2AD-E469A674BD98}"/>
                </a:ext>
              </a:extLst>
            </p:cNvPr>
            <p:cNvSpPr>
              <a:spLocks noChangeShapeType="1"/>
            </p:cNvSpPr>
            <p:nvPr/>
          </p:nvSpPr>
          <p:spPr bwMode="auto">
            <a:xfrm>
              <a:off x="8148639" y="3523457"/>
              <a:ext cx="0" cy="381000"/>
            </a:xfrm>
            <a:prstGeom prst="line">
              <a:avLst/>
            </a:prstGeom>
            <a:noFill/>
            <a:ln w="12700">
              <a:solidFill>
                <a:schemeClr val="tx1"/>
              </a:solidFill>
              <a:round/>
            </a:ln>
          </p:spPr>
          <p:txBody>
            <a:bodyPr/>
            <a:lstStyle/>
            <a:p>
              <a:pPr>
                <a:defRPr/>
              </a:pPr>
              <a:endParaRPr lang="zh-CN" altLang="en-US" sz="2000">
                <a:latin typeface="+mj-ea"/>
                <a:ea typeface="+mj-ea"/>
              </a:endParaRPr>
            </a:p>
          </p:txBody>
        </p:sp>
        <p:sp>
          <p:nvSpPr>
            <p:cNvPr id="17430" name="Line 15">
              <a:extLst>
                <a:ext uri="{FF2B5EF4-FFF2-40B4-BE49-F238E27FC236}">
                  <a16:creationId xmlns:a16="http://schemas.microsoft.com/office/drawing/2014/main" id="{A12DCEBC-3830-406B-985B-5504CA44D8D8}"/>
                </a:ext>
              </a:extLst>
            </p:cNvPr>
            <p:cNvSpPr>
              <a:spLocks noChangeShapeType="1"/>
            </p:cNvSpPr>
            <p:nvPr/>
          </p:nvSpPr>
          <p:spPr bwMode="auto">
            <a:xfrm>
              <a:off x="7140576" y="3904457"/>
              <a:ext cx="1008063" cy="0"/>
            </a:xfrm>
            <a:prstGeom prst="line">
              <a:avLst/>
            </a:prstGeom>
            <a:noFill/>
            <a:ln w="12700">
              <a:solidFill>
                <a:schemeClr val="tx1"/>
              </a:solidFill>
              <a:round/>
            </a:ln>
          </p:spPr>
          <p:txBody>
            <a:bodyPr/>
            <a:lstStyle/>
            <a:p>
              <a:pPr>
                <a:defRPr/>
              </a:pPr>
              <a:endParaRPr lang="zh-CN" altLang="en-US" sz="2000">
                <a:latin typeface="+mj-ea"/>
                <a:ea typeface="+mj-ea"/>
              </a:endParaRPr>
            </a:p>
          </p:txBody>
        </p:sp>
        <p:sp>
          <p:nvSpPr>
            <p:cNvPr id="2" name="Line 12">
              <a:extLst>
                <a:ext uri="{FF2B5EF4-FFF2-40B4-BE49-F238E27FC236}">
                  <a16:creationId xmlns:a16="http://schemas.microsoft.com/office/drawing/2014/main" id="{B1B4E206-9CC4-4CF4-8437-1328888F62C4}"/>
                </a:ext>
              </a:extLst>
            </p:cNvPr>
            <p:cNvSpPr>
              <a:spLocks noChangeShapeType="1"/>
            </p:cNvSpPr>
            <p:nvPr/>
          </p:nvSpPr>
          <p:spPr bwMode="auto">
            <a:xfrm>
              <a:off x="5141914" y="3523457"/>
              <a:ext cx="0" cy="935038"/>
            </a:xfrm>
            <a:prstGeom prst="line">
              <a:avLst/>
            </a:prstGeom>
            <a:noFill/>
            <a:ln w="12700">
              <a:solidFill>
                <a:schemeClr val="tx1"/>
              </a:solidFill>
              <a:round/>
            </a:ln>
          </p:spPr>
          <p:txBody>
            <a:bodyPr/>
            <a:lstStyle/>
            <a:p>
              <a:pPr>
                <a:defRPr/>
              </a:pPr>
              <a:endParaRPr lang="zh-CN" altLang="en-US" sz="2000">
                <a:latin typeface="+mj-ea"/>
                <a:ea typeface="+mj-ea"/>
              </a:endParaRPr>
            </a:p>
          </p:txBody>
        </p:sp>
        <p:sp>
          <p:nvSpPr>
            <p:cNvPr id="17432" name="Line 12">
              <a:extLst>
                <a:ext uri="{FF2B5EF4-FFF2-40B4-BE49-F238E27FC236}">
                  <a16:creationId xmlns:a16="http://schemas.microsoft.com/office/drawing/2014/main" id="{D6C1A7B0-FC75-4FE6-9C5E-63204F32C18A}"/>
                </a:ext>
              </a:extLst>
            </p:cNvPr>
            <p:cNvSpPr>
              <a:spLocks noChangeShapeType="1"/>
            </p:cNvSpPr>
            <p:nvPr/>
          </p:nvSpPr>
          <p:spPr bwMode="auto">
            <a:xfrm>
              <a:off x="7645401" y="3904457"/>
              <a:ext cx="0" cy="576263"/>
            </a:xfrm>
            <a:prstGeom prst="line">
              <a:avLst/>
            </a:prstGeom>
            <a:noFill/>
            <a:ln w="12700">
              <a:solidFill>
                <a:schemeClr val="tx1"/>
              </a:solidFill>
              <a:round/>
            </a:ln>
          </p:spPr>
          <p:txBody>
            <a:bodyPr/>
            <a:lstStyle/>
            <a:p>
              <a:pPr>
                <a:defRPr/>
              </a:pPr>
              <a:endParaRPr lang="zh-CN" altLang="en-US" sz="2000">
                <a:latin typeface="+mj-ea"/>
                <a:ea typeface="+mj-ea"/>
              </a:endParaRPr>
            </a:p>
          </p:txBody>
        </p:sp>
      </p:grpSp>
      <p:sp>
        <p:nvSpPr>
          <p:cNvPr id="17413" name="文本框 1">
            <a:extLst>
              <a:ext uri="{FF2B5EF4-FFF2-40B4-BE49-F238E27FC236}">
                <a16:creationId xmlns:a16="http://schemas.microsoft.com/office/drawing/2014/main" id="{4A8086AF-8F16-4354-83EF-AE7B6C1DCA02}"/>
              </a:ext>
            </a:extLst>
          </p:cNvPr>
          <p:cNvSpPr txBox="1">
            <a:spLocks noChangeArrowheads="1"/>
          </p:cNvSpPr>
          <p:nvPr/>
        </p:nvSpPr>
        <p:spPr bwMode="auto">
          <a:xfrm>
            <a:off x="561975" y="2974975"/>
            <a:ext cx="287337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生产力是人类在生产实践中形成的改造和影响自然以使其适合社会需要的物质力量。</a:t>
            </a:r>
          </a:p>
        </p:txBody>
      </p:sp>
      <p:sp>
        <p:nvSpPr>
          <p:cNvPr id="27" name="文本框 26">
            <a:extLst>
              <a:ext uri="{FF2B5EF4-FFF2-40B4-BE49-F238E27FC236}">
                <a16:creationId xmlns:a16="http://schemas.microsoft.com/office/drawing/2014/main" id="{ECC295EE-B705-44B8-9DAB-A3DC5C99E079}"/>
              </a:ext>
            </a:extLst>
          </p:cNvPr>
          <p:cNvSpPr txBox="1"/>
          <p:nvPr/>
        </p:nvSpPr>
        <p:spPr>
          <a:xfrm>
            <a:off x="152400" y="3635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
        <p:nvSpPr>
          <p:cNvPr id="28" name="圆角矩形 15">
            <a:extLst>
              <a:ext uri="{FF2B5EF4-FFF2-40B4-BE49-F238E27FC236}">
                <a16:creationId xmlns:a16="http://schemas.microsoft.com/office/drawing/2014/main" id="{146B9AAC-72D1-4D00-969A-A08DB56A2E6D}"/>
              </a:ext>
            </a:extLst>
          </p:cNvPr>
          <p:cNvSpPr/>
          <p:nvPr/>
        </p:nvSpPr>
        <p:spPr bwMode="auto">
          <a:xfrm>
            <a:off x="169708" y="1250970"/>
            <a:ext cx="3265642" cy="78360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生产力与生产关系的矛盾运动及其规律</a:t>
            </a:r>
          </a:p>
        </p:txBody>
      </p:sp>
      <p:sp>
        <p:nvSpPr>
          <p:cNvPr id="3" name="矩形 2">
            <a:extLst>
              <a:ext uri="{FF2B5EF4-FFF2-40B4-BE49-F238E27FC236}">
                <a16:creationId xmlns:a16="http://schemas.microsoft.com/office/drawing/2014/main" id="{F7C86B6B-804A-4DE2-AA8D-E10E24A889F7}"/>
              </a:ext>
            </a:extLst>
          </p:cNvPr>
          <p:cNvSpPr/>
          <p:nvPr/>
        </p:nvSpPr>
        <p:spPr>
          <a:xfrm>
            <a:off x="3602117" y="1374911"/>
            <a:ext cx="1107996" cy="461665"/>
          </a:xfrm>
          <a:prstGeom prst="rect">
            <a:avLst/>
          </a:prstGeom>
        </p:spPr>
        <p:txBody>
          <a:bodyPr wrap="none">
            <a:spAutoFit/>
          </a:bodyPr>
          <a:lstStyle/>
          <a:p>
            <a:r>
              <a:rPr lang="zh-CN" altLang="en-US" sz="2400" dirty="0">
                <a:highlight>
                  <a:srgbClr val="FFFF00"/>
                </a:highlight>
                <a:latin typeface="黑体" panose="02010609060101010101" pitchFamily="49" charset="-122"/>
                <a:ea typeface="黑体" panose="02010609060101010101" pitchFamily="49" charset="-122"/>
              </a:rPr>
              <a:t>生产力</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434" name="直接连接符 35">
            <a:extLst>
              <a:ext uri="{FF2B5EF4-FFF2-40B4-BE49-F238E27FC236}">
                <a16:creationId xmlns:a16="http://schemas.microsoft.com/office/drawing/2014/main" id="{1DAF0004-C92C-4DAD-938D-F6DC72252E20}"/>
              </a:ext>
            </a:extLst>
          </p:cNvPr>
          <p:cNvCxnSpPr>
            <a:cxnSpLocks noChangeShapeType="1"/>
          </p:cNvCxnSpPr>
          <p:nvPr/>
        </p:nvCxnSpPr>
        <p:spPr bwMode="auto">
          <a:xfrm>
            <a:off x="7413625" y="4065588"/>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35" name="直接连接符 36">
            <a:extLst>
              <a:ext uri="{FF2B5EF4-FFF2-40B4-BE49-F238E27FC236}">
                <a16:creationId xmlns:a16="http://schemas.microsoft.com/office/drawing/2014/main" id="{4ECDF1A9-1B4A-4C42-A2D8-9B31685F0775}"/>
              </a:ext>
            </a:extLst>
          </p:cNvPr>
          <p:cNvCxnSpPr>
            <a:cxnSpLocks noChangeShapeType="1"/>
          </p:cNvCxnSpPr>
          <p:nvPr/>
        </p:nvCxnSpPr>
        <p:spPr bwMode="auto">
          <a:xfrm>
            <a:off x="7413625" y="46132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36" name="直接连接符 37">
            <a:extLst>
              <a:ext uri="{FF2B5EF4-FFF2-40B4-BE49-F238E27FC236}">
                <a16:creationId xmlns:a16="http://schemas.microsoft.com/office/drawing/2014/main" id="{C4A8BA14-5D70-4DBD-A642-0BBD599E710C}"/>
              </a:ext>
            </a:extLst>
          </p:cNvPr>
          <p:cNvCxnSpPr>
            <a:cxnSpLocks noChangeShapeType="1"/>
          </p:cNvCxnSpPr>
          <p:nvPr/>
        </p:nvCxnSpPr>
        <p:spPr bwMode="auto">
          <a:xfrm>
            <a:off x="7418388" y="5160963"/>
            <a:ext cx="9350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37" name="直接连接符 38">
            <a:extLst>
              <a:ext uri="{FF2B5EF4-FFF2-40B4-BE49-F238E27FC236}">
                <a16:creationId xmlns:a16="http://schemas.microsoft.com/office/drawing/2014/main" id="{207E9EC2-28BC-4227-BF7A-5B9B88E932C9}"/>
              </a:ext>
            </a:extLst>
          </p:cNvPr>
          <p:cNvCxnSpPr>
            <a:cxnSpLocks noChangeShapeType="1"/>
          </p:cNvCxnSpPr>
          <p:nvPr/>
        </p:nvCxnSpPr>
        <p:spPr bwMode="auto">
          <a:xfrm>
            <a:off x="7413625" y="5710238"/>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38" name="直接连接符 39">
            <a:extLst>
              <a:ext uri="{FF2B5EF4-FFF2-40B4-BE49-F238E27FC236}">
                <a16:creationId xmlns:a16="http://schemas.microsoft.com/office/drawing/2014/main" id="{ECB560E3-DD61-47E7-BB47-F1C679201D2E}"/>
              </a:ext>
            </a:extLst>
          </p:cNvPr>
          <p:cNvCxnSpPr>
            <a:cxnSpLocks noChangeShapeType="1"/>
          </p:cNvCxnSpPr>
          <p:nvPr/>
        </p:nvCxnSpPr>
        <p:spPr bwMode="auto">
          <a:xfrm>
            <a:off x="7413625" y="62579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39" name="直接连接符 40">
            <a:extLst>
              <a:ext uri="{FF2B5EF4-FFF2-40B4-BE49-F238E27FC236}">
                <a16:creationId xmlns:a16="http://schemas.microsoft.com/office/drawing/2014/main" id="{A6B56D2E-45F7-4C30-98CA-2F034847AD6C}"/>
              </a:ext>
            </a:extLst>
          </p:cNvPr>
          <p:cNvCxnSpPr>
            <a:cxnSpLocks noChangeShapeType="1"/>
          </p:cNvCxnSpPr>
          <p:nvPr/>
        </p:nvCxnSpPr>
        <p:spPr bwMode="auto">
          <a:xfrm>
            <a:off x="7989888" y="4065588"/>
            <a:ext cx="0" cy="2192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40" name="直接连接符 29">
            <a:extLst>
              <a:ext uri="{FF2B5EF4-FFF2-40B4-BE49-F238E27FC236}">
                <a16:creationId xmlns:a16="http://schemas.microsoft.com/office/drawing/2014/main" id="{C6A2C0A8-0594-4A1F-8A50-E221A598BB60}"/>
              </a:ext>
            </a:extLst>
          </p:cNvPr>
          <p:cNvCxnSpPr>
            <a:cxnSpLocks noChangeShapeType="1"/>
          </p:cNvCxnSpPr>
          <p:nvPr/>
        </p:nvCxnSpPr>
        <p:spPr bwMode="auto">
          <a:xfrm>
            <a:off x="4676775" y="40830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41" name="直接连接符 30">
            <a:extLst>
              <a:ext uri="{FF2B5EF4-FFF2-40B4-BE49-F238E27FC236}">
                <a16:creationId xmlns:a16="http://schemas.microsoft.com/office/drawing/2014/main" id="{1BDEB3BB-E14C-4653-8798-4FF32299DCBF}"/>
              </a:ext>
            </a:extLst>
          </p:cNvPr>
          <p:cNvCxnSpPr>
            <a:cxnSpLocks noChangeShapeType="1"/>
          </p:cNvCxnSpPr>
          <p:nvPr/>
        </p:nvCxnSpPr>
        <p:spPr bwMode="auto">
          <a:xfrm>
            <a:off x="4425950" y="4630738"/>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42" name="直接连接符 31">
            <a:extLst>
              <a:ext uri="{FF2B5EF4-FFF2-40B4-BE49-F238E27FC236}">
                <a16:creationId xmlns:a16="http://schemas.microsoft.com/office/drawing/2014/main" id="{5E840834-FC56-4926-9385-6EAD6D11379A}"/>
              </a:ext>
            </a:extLst>
          </p:cNvPr>
          <p:cNvCxnSpPr>
            <a:cxnSpLocks noChangeShapeType="1"/>
          </p:cNvCxnSpPr>
          <p:nvPr/>
        </p:nvCxnSpPr>
        <p:spPr bwMode="auto">
          <a:xfrm>
            <a:off x="4676775" y="5178425"/>
            <a:ext cx="8286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443" name="直接连接符 32">
            <a:extLst>
              <a:ext uri="{FF2B5EF4-FFF2-40B4-BE49-F238E27FC236}">
                <a16:creationId xmlns:a16="http://schemas.microsoft.com/office/drawing/2014/main" id="{3FEA58AC-29BF-4CFA-A763-16B7422777FF}"/>
              </a:ext>
            </a:extLst>
          </p:cNvPr>
          <p:cNvCxnSpPr>
            <a:cxnSpLocks noChangeShapeType="1"/>
          </p:cNvCxnSpPr>
          <p:nvPr/>
        </p:nvCxnSpPr>
        <p:spPr bwMode="auto">
          <a:xfrm>
            <a:off x="4676775" y="4083050"/>
            <a:ext cx="0" cy="11160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5" name="矩形 24">
            <a:extLst>
              <a:ext uri="{FF2B5EF4-FFF2-40B4-BE49-F238E27FC236}">
                <a16:creationId xmlns:a16="http://schemas.microsoft.com/office/drawing/2014/main" id="{88097658-96A9-46BB-8879-D65C1FC893D9}"/>
              </a:ext>
            </a:extLst>
          </p:cNvPr>
          <p:cNvSpPr/>
          <p:nvPr/>
        </p:nvSpPr>
        <p:spPr>
          <a:xfrm>
            <a:off x="5083175" y="3897313"/>
            <a:ext cx="2493963" cy="400050"/>
          </a:xfrm>
          <a:prstGeom prst="rect">
            <a:avLst/>
          </a:prstGeom>
          <a:solidFill>
            <a:schemeClr val="accent6">
              <a:lumMod val="20000"/>
              <a:lumOff val="80000"/>
            </a:schemeClr>
          </a:solidFill>
          <a:ln>
            <a:solidFill>
              <a:srgbClr val="FF0000"/>
            </a:solidFill>
          </a:ln>
        </p:spPr>
        <p:txBody>
          <a:bodyPr wrap="none">
            <a:spAutoFit/>
          </a:bodyPr>
          <a:lstStyle/>
          <a:p>
            <a:pPr algn="ctr" defTabSz="914400" eaLnBrk="1" hangingPunct="1">
              <a:buFont typeface="Arial" panose="020B0604020202020204" pitchFamily="34" charset="0"/>
              <a:buNone/>
              <a:defRPr/>
            </a:pPr>
            <a:r>
              <a:rPr lang="zh-CN" altLang="zh-CN" sz="2000" dirty="0">
                <a:latin typeface="+mj-ea"/>
                <a:ea typeface="+mj-ea"/>
                <a:cs typeface="Times New Roman" panose="02020603050405020304" pitchFamily="18" charset="0"/>
                <a:sym typeface="+mn-ea"/>
              </a:rPr>
              <a:t>生产资料所有制关系</a:t>
            </a:r>
            <a:endParaRPr lang="zh-CN" altLang="en-US" sz="2000" dirty="0">
              <a:latin typeface="+mj-ea"/>
              <a:ea typeface="+mj-ea"/>
              <a:sym typeface="+mn-ea"/>
            </a:endParaRPr>
          </a:p>
        </p:txBody>
      </p:sp>
      <p:sp>
        <p:nvSpPr>
          <p:cNvPr id="26" name="矩形 25">
            <a:extLst>
              <a:ext uri="{FF2B5EF4-FFF2-40B4-BE49-F238E27FC236}">
                <a16:creationId xmlns:a16="http://schemas.microsoft.com/office/drawing/2014/main" id="{F3C53212-6C9B-4912-A87F-34A7A60519AE}"/>
              </a:ext>
            </a:extLst>
          </p:cNvPr>
          <p:cNvSpPr/>
          <p:nvPr/>
        </p:nvSpPr>
        <p:spPr>
          <a:xfrm>
            <a:off x="5083175" y="4446588"/>
            <a:ext cx="2493963" cy="400050"/>
          </a:xfrm>
          <a:prstGeom prst="rect">
            <a:avLst/>
          </a:prstGeom>
          <a:solidFill>
            <a:schemeClr val="accent6">
              <a:lumMod val="20000"/>
              <a:lumOff val="80000"/>
            </a:schemeClr>
          </a:solidFill>
        </p:spPr>
        <p:txBody>
          <a:bodyPr wrap="none">
            <a:spAutoFit/>
          </a:bodyPr>
          <a:lstStyle/>
          <a:p>
            <a:pPr algn="ctr" defTabSz="914400" eaLnBrk="1" hangingPunct="1">
              <a:buFont typeface="Arial" panose="020B0604020202020204" pitchFamily="34" charset="0"/>
              <a:buNone/>
              <a:defRPr/>
            </a:pPr>
            <a:r>
              <a:rPr lang="zh-CN" altLang="zh-CN" sz="2000" dirty="0">
                <a:latin typeface="+mj-ea"/>
                <a:ea typeface="+mj-ea"/>
                <a:cs typeface="Times New Roman" panose="02020603050405020304" pitchFamily="18" charset="0"/>
                <a:sym typeface="+mn-ea"/>
              </a:rPr>
              <a:t>生产中人与人的关系</a:t>
            </a:r>
            <a:endParaRPr lang="zh-CN" altLang="en-US" sz="2000" dirty="0">
              <a:latin typeface="+mj-ea"/>
              <a:ea typeface="+mj-ea"/>
              <a:sym typeface="+mn-ea"/>
            </a:endParaRPr>
          </a:p>
        </p:txBody>
      </p:sp>
      <p:sp>
        <p:nvSpPr>
          <p:cNvPr id="27" name="矩形 26">
            <a:extLst>
              <a:ext uri="{FF2B5EF4-FFF2-40B4-BE49-F238E27FC236}">
                <a16:creationId xmlns:a16="http://schemas.microsoft.com/office/drawing/2014/main" id="{DEF82333-3522-49F5-8E0A-6FBA3F80CEE2}"/>
              </a:ext>
            </a:extLst>
          </p:cNvPr>
          <p:cNvSpPr/>
          <p:nvPr/>
        </p:nvSpPr>
        <p:spPr>
          <a:xfrm>
            <a:off x="5083175" y="4994275"/>
            <a:ext cx="2493963" cy="400050"/>
          </a:xfrm>
          <a:prstGeom prst="rect">
            <a:avLst/>
          </a:prstGeom>
          <a:solidFill>
            <a:schemeClr val="accent6">
              <a:lumMod val="20000"/>
              <a:lumOff val="80000"/>
            </a:schemeClr>
          </a:solidFill>
        </p:spPr>
        <p:txBody>
          <a:bodyPr>
            <a:spAutoFit/>
          </a:bodyPr>
          <a:lstStyle/>
          <a:p>
            <a:pPr algn="ctr" defTabSz="914400" eaLnBrk="1" hangingPunct="1">
              <a:buFont typeface="Arial" panose="020B0604020202020204" pitchFamily="34" charset="0"/>
              <a:buNone/>
              <a:defRPr/>
            </a:pPr>
            <a:r>
              <a:rPr lang="zh-CN" altLang="zh-CN" sz="2000" dirty="0">
                <a:latin typeface="+mj-ea"/>
                <a:ea typeface="+mj-ea"/>
                <a:cs typeface="Times New Roman" panose="02020603050405020304" pitchFamily="18" charset="0"/>
                <a:sym typeface="+mn-ea"/>
              </a:rPr>
              <a:t>产品分配关系</a:t>
            </a:r>
            <a:endParaRPr lang="zh-CN" altLang="en-US" sz="2000" dirty="0">
              <a:latin typeface="+mj-ea"/>
              <a:ea typeface="+mj-ea"/>
              <a:sym typeface="+mn-ea"/>
            </a:endParaRPr>
          </a:p>
        </p:txBody>
      </p:sp>
      <p:sp>
        <p:nvSpPr>
          <p:cNvPr id="28" name="矩形 27">
            <a:extLst>
              <a:ext uri="{FF2B5EF4-FFF2-40B4-BE49-F238E27FC236}">
                <a16:creationId xmlns:a16="http://schemas.microsoft.com/office/drawing/2014/main" id="{1BA3D978-E1A1-4FFB-BDDF-32413D63331E}"/>
              </a:ext>
            </a:extLst>
          </p:cNvPr>
          <p:cNvSpPr/>
          <p:nvPr/>
        </p:nvSpPr>
        <p:spPr>
          <a:xfrm>
            <a:off x="5083175" y="5541963"/>
            <a:ext cx="2493963" cy="400050"/>
          </a:xfrm>
          <a:prstGeom prst="rect">
            <a:avLst/>
          </a:prstGeom>
          <a:solidFill>
            <a:schemeClr val="accent6">
              <a:lumMod val="20000"/>
              <a:lumOff val="80000"/>
            </a:schemeClr>
          </a:solidFill>
        </p:spPr>
        <p:txBody>
          <a:bodyPr>
            <a:spAutoFit/>
          </a:bodyPr>
          <a:lstStyle/>
          <a:p>
            <a:pPr algn="ctr" defTabSz="914400" eaLnBrk="1" hangingPunct="1">
              <a:buFont typeface="Arial" panose="020B0604020202020204" pitchFamily="34" charset="0"/>
              <a:buNone/>
              <a:defRPr/>
            </a:pPr>
            <a:r>
              <a:rPr lang="zh-CN" altLang="zh-CN" sz="2000" dirty="0">
                <a:latin typeface="+mj-ea"/>
                <a:ea typeface="+mj-ea"/>
                <a:cs typeface="Times New Roman" panose="02020603050405020304" pitchFamily="18" charset="0"/>
                <a:sym typeface="+mn-ea"/>
              </a:rPr>
              <a:t>交换</a:t>
            </a:r>
            <a:r>
              <a:rPr lang="zh-CN" altLang="en-US" sz="2000" dirty="0">
                <a:latin typeface="+mj-ea"/>
                <a:ea typeface="+mj-ea"/>
                <a:cs typeface="Times New Roman" panose="02020603050405020304" pitchFamily="18" charset="0"/>
                <a:sym typeface="+mn-ea"/>
              </a:rPr>
              <a:t>关系</a:t>
            </a:r>
            <a:endParaRPr lang="zh-CN" altLang="en-US" sz="2000" dirty="0">
              <a:latin typeface="+mj-ea"/>
              <a:ea typeface="+mj-ea"/>
              <a:sym typeface="+mn-ea"/>
            </a:endParaRPr>
          </a:p>
        </p:txBody>
      </p:sp>
      <p:sp>
        <p:nvSpPr>
          <p:cNvPr id="29" name="矩形 28">
            <a:extLst>
              <a:ext uri="{FF2B5EF4-FFF2-40B4-BE49-F238E27FC236}">
                <a16:creationId xmlns:a16="http://schemas.microsoft.com/office/drawing/2014/main" id="{0B8D9DE0-2BFF-4084-87C3-A76FAC8078DB}"/>
              </a:ext>
            </a:extLst>
          </p:cNvPr>
          <p:cNvSpPr/>
          <p:nvPr/>
        </p:nvSpPr>
        <p:spPr>
          <a:xfrm>
            <a:off x="5083175" y="6089650"/>
            <a:ext cx="2493963" cy="400050"/>
          </a:xfrm>
          <a:prstGeom prst="rect">
            <a:avLst/>
          </a:prstGeom>
          <a:solidFill>
            <a:schemeClr val="accent6">
              <a:lumMod val="20000"/>
              <a:lumOff val="80000"/>
            </a:schemeClr>
          </a:solidFill>
        </p:spPr>
        <p:txBody>
          <a:bodyPr>
            <a:spAutoFit/>
          </a:bodyPr>
          <a:lstStyle/>
          <a:p>
            <a:pPr algn="ctr" defTabSz="914400" eaLnBrk="1" hangingPunct="1">
              <a:buFont typeface="Arial" panose="020B0604020202020204" pitchFamily="34" charset="0"/>
              <a:buNone/>
              <a:defRPr/>
            </a:pPr>
            <a:r>
              <a:rPr lang="zh-CN" altLang="zh-CN" sz="2000" dirty="0">
                <a:latin typeface="+mj-ea"/>
                <a:ea typeface="+mj-ea"/>
                <a:cs typeface="Times New Roman" panose="02020603050405020304" pitchFamily="18" charset="0"/>
                <a:sym typeface="+mn-ea"/>
              </a:rPr>
              <a:t>消费</a:t>
            </a:r>
            <a:r>
              <a:rPr lang="zh-CN" altLang="en-US" sz="2000" dirty="0">
                <a:latin typeface="+mj-ea"/>
                <a:ea typeface="+mj-ea"/>
                <a:cs typeface="Times New Roman" panose="02020603050405020304" pitchFamily="18" charset="0"/>
                <a:sym typeface="+mn-ea"/>
              </a:rPr>
              <a:t>关系</a:t>
            </a:r>
            <a:endParaRPr lang="zh-CN" altLang="en-US" sz="2000" dirty="0">
              <a:latin typeface="+mj-ea"/>
              <a:ea typeface="+mj-ea"/>
              <a:sym typeface="+mn-ea"/>
            </a:endParaRPr>
          </a:p>
        </p:txBody>
      </p:sp>
      <p:sp>
        <p:nvSpPr>
          <p:cNvPr id="18448" name="文本框 33">
            <a:extLst>
              <a:ext uri="{FF2B5EF4-FFF2-40B4-BE49-F238E27FC236}">
                <a16:creationId xmlns:a16="http://schemas.microsoft.com/office/drawing/2014/main" id="{7975B25D-D459-4FEA-8FED-657147AE0D95}"/>
              </a:ext>
            </a:extLst>
          </p:cNvPr>
          <p:cNvSpPr txBox="1">
            <a:spLocks noChangeArrowheads="1"/>
          </p:cNvSpPr>
          <p:nvPr/>
        </p:nvSpPr>
        <p:spPr bwMode="auto">
          <a:xfrm>
            <a:off x="8324850" y="4157663"/>
            <a:ext cx="493713" cy="2008187"/>
          </a:xfrm>
          <a:prstGeom prst="rect">
            <a:avLst/>
          </a:prstGeom>
          <a:solidFill>
            <a:schemeClr val="accent4">
              <a:lumMod val="20000"/>
              <a:lumOff val="80000"/>
            </a:schemeClr>
          </a:solidFill>
          <a:ln>
            <a:noFill/>
          </a:ln>
        </p:spPr>
        <p:txBody>
          <a:bodyPr vert="eaVert">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b="1">
                <a:solidFill>
                  <a:schemeClr val="accent1"/>
                </a:solidFill>
                <a:latin typeface="+mj-ea"/>
                <a:ea typeface="+mj-ea"/>
                <a:sym typeface="+mn-ea"/>
              </a:rPr>
              <a:t>广义的生产关系</a:t>
            </a:r>
          </a:p>
        </p:txBody>
      </p:sp>
      <p:sp>
        <p:nvSpPr>
          <p:cNvPr id="18449" name="文本框 34">
            <a:extLst>
              <a:ext uri="{FF2B5EF4-FFF2-40B4-BE49-F238E27FC236}">
                <a16:creationId xmlns:a16="http://schemas.microsoft.com/office/drawing/2014/main" id="{C4CB45F9-C408-49AE-B27F-14961B42EFF4}"/>
              </a:ext>
            </a:extLst>
          </p:cNvPr>
          <p:cNvSpPr txBox="1">
            <a:spLocks noChangeArrowheads="1"/>
          </p:cNvSpPr>
          <p:nvPr/>
        </p:nvSpPr>
        <p:spPr bwMode="auto">
          <a:xfrm>
            <a:off x="3941763" y="3748088"/>
            <a:ext cx="492125" cy="1962150"/>
          </a:xfrm>
          <a:prstGeom prst="rect">
            <a:avLst/>
          </a:prstGeom>
          <a:solidFill>
            <a:schemeClr val="accent4">
              <a:lumMod val="20000"/>
              <a:lumOff val="80000"/>
            </a:schemeClr>
          </a:solidFill>
          <a:ln>
            <a:noFill/>
          </a:ln>
        </p:spPr>
        <p:txBody>
          <a:bodyPr vert="eaVert"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b="1">
                <a:solidFill>
                  <a:schemeClr val="accent1"/>
                </a:solidFill>
                <a:latin typeface="+mj-ea"/>
                <a:ea typeface="+mj-ea"/>
                <a:sym typeface="+mn-ea"/>
              </a:rPr>
              <a:t>狭义的生产关系</a:t>
            </a:r>
          </a:p>
        </p:txBody>
      </p:sp>
      <p:sp>
        <p:nvSpPr>
          <p:cNvPr id="18456" name="椭圆形标注 41">
            <a:extLst>
              <a:ext uri="{FF2B5EF4-FFF2-40B4-BE49-F238E27FC236}">
                <a16:creationId xmlns:a16="http://schemas.microsoft.com/office/drawing/2014/main" id="{3B85D8BF-D0FA-4B77-9CE1-16A0642A34E0}"/>
              </a:ext>
            </a:extLst>
          </p:cNvPr>
          <p:cNvSpPr>
            <a:spLocks noChangeArrowheads="1"/>
          </p:cNvSpPr>
          <p:nvPr/>
        </p:nvSpPr>
        <p:spPr bwMode="auto">
          <a:xfrm>
            <a:off x="7291037" y="3089278"/>
            <a:ext cx="1397702" cy="687386"/>
          </a:xfrm>
          <a:prstGeom prst="wedgeEllipseCallout">
            <a:avLst>
              <a:gd name="adj1" fmla="val -54843"/>
              <a:gd name="adj2" fmla="val 62194"/>
            </a:avLst>
          </a:prstGeom>
          <a:solidFill>
            <a:schemeClr val="accent5">
              <a:lumMod val="40000"/>
              <a:lumOff val="6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zh-CN" sz="1400" dirty="0">
                <a:latin typeface="+mj-ea"/>
                <a:ea typeface="+mj-ea"/>
                <a:sym typeface="+mn-ea"/>
              </a:rPr>
              <a:t>基本的、具有</a:t>
            </a:r>
            <a:endParaRPr lang="en-US" altLang="zh-CN" sz="1400" dirty="0">
              <a:latin typeface="+mj-ea"/>
              <a:ea typeface="+mj-ea"/>
              <a:sym typeface="+mn-ea"/>
            </a:endParaRPr>
          </a:p>
          <a:p>
            <a:pPr algn="ctr">
              <a:defRPr/>
            </a:pPr>
            <a:r>
              <a:rPr lang="zh-CN" altLang="zh-CN" sz="1400" dirty="0">
                <a:latin typeface="+mj-ea"/>
                <a:ea typeface="+mj-ea"/>
                <a:sym typeface="+mn-ea"/>
              </a:rPr>
              <a:t>决定意义的方面</a:t>
            </a:r>
            <a:endParaRPr lang="zh-CN" altLang="en-US" sz="1400" dirty="0">
              <a:latin typeface="+mj-ea"/>
              <a:ea typeface="+mj-ea"/>
              <a:sym typeface="+mn-ea"/>
            </a:endParaRPr>
          </a:p>
        </p:txBody>
      </p:sp>
      <p:sp>
        <p:nvSpPr>
          <p:cNvPr id="18454" name="文本框 1">
            <a:extLst>
              <a:ext uri="{FF2B5EF4-FFF2-40B4-BE49-F238E27FC236}">
                <a16:creationId xmlns:a16="http://schemas.microsoft.com/office/drawing/2014/main" id="{BA4DF2A6-6B02-43A2-9A06-18B507AB2E15}"/>
              </a:ext>
            </a:extLst>
          </p:cNvPr>
          <p:cNvSpPr txBox="1">
            <a:spLocks noChangeArrowheads="1"/>
          </p:cNvSpPr>
          <p:nvPr/>
        </p:nvSpPr>
        <p:spPr bwMode="auto">
          <a:xfrm>
            <a:off x="592138" y="1744663"/>
            <a:ext cx="7959725"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生产关系是人们在物质生产过程中形成的不以人的意志为转移的</a:t>
            </a:r>
            <a:r>
              <a:rPr lang="zh-CN" altLang="en-US" sz="2400" dirty="0">
                <a:highlight>
                  <a:srgbClr val="FFFF00"/>
                </a:highlight>
              </a:rPr>
              <a:t>经济关系</a:t>
            </a:r>
            <a:r>
              <a:rPr lang="zh-CN" altLang="en-US" sz="2400" dirty="0"/>
              <a:t>。生产关系是社会关系中最基本的关系。</a:t>
            </a:r>
          </a:p>
        </p:txBody>
      </p:sp>
      <p:sp>
        <p:nvSpPr>
          <p:cNvPr id="23" name="文本框 22">
            <a:extLst>
              <a:ext uri="{FF2B5EF4-FFF2-40B4-BE49-F238E27FC236}">
                <a16:creationId xmlns:a16="http://schemas.microsoft.com/office/drawing/2014/main" id="{77AA02C1-7C84-4405-BB69-D92CC905E954}"/>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
        <p:nvSpPr>
          <p:cNvPr id="31" name="圆角矩形 15">
            <a:extLst>
              <a:ext uri="{FF2B5EF4-FFF2-40B4-BE49-F238E27FC236}">
                <a16:creationId xmlns:a16="http://schemas.microsoft.com/office/drawing/2014/main" id="{245E5935-1821-4096-A181-E7146A1049BB}"/>
              </a:ext>
            </a:extLst>
          </p:cNvPr>
          <p:cNvSpPr/>
          <p:nvPr/>
        </p:nvSpPr>
        <p:spPr bwMode="auto">
          <a:xfrm>
            <a:off x="93508" y="1043297"/>
            <a:ext cx="3265642" cy="78360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生产力与生产关系的矛盾运动及其规律</a:t>
            </a:r>
          </a:p>
        </p:txBody>
      </p:sp>
      <p:sp>
        <p:nvSpPr>
          <p:cNvPr id="32" name="矩形 31">
            <a:extLst>
              <a:ext uri="{FF2B5EF4-FFF2-40B4-BE49-F238E27FC236}">
                <a16:creationId xmlns:a16="http://schemas.microsoft.com/office/drawing/2014/main" id="{D7CC8EE7-3DA3-43DA-829B-F8CEABEF7572}"/>
              </a:ext>
            </a:extLst>
          </p:cNvPr>
          <p:cNvSpPr/>
          <p:nvPr/>
        </p:nvSpPr>
        <p:spPr>
          <a:xfrm>
            <a:off x="3467100" y="1219380"/>
            <a:ext cx="1415772" cy="461665"/>
          </a:xfrm>
          <a:prstGeom prst="rect">
            <a:avLst/>
          </a:prstGeom>
        </p:spPr>
        <p:txBody>
          <a:bodyPr wrap="none">
            <a:spAutoFit/>
          </a:bodyPr>
          <a:lstStyle/>
          <a:p>
            <a:r>
              <a:rPr lang="zh-CN" altLang="en-US" sz="2400" dirty="0">
                <a:highlight>
                  <a:srgbClr val="FFFF00"/>
                </a:highlight>
                <a:latin typeface="黑体" panose="02010609060101010101" pitchFamily="49" charset="-122"/>
                <a:ea typeface="黑体" panose="02010609060101010101" pitchFamily="49" charset="-122"/>
              </a:rPr>
              <a:t>生产关系</a:t>
            </a:r>
          </a:p>
        </p:txBody>
      </p:sp>
      <p:sp>
        <p:nvSpPr>
          <p:cNvPr id="2" name="矩形 1">
            <a:extLst>
              <a:ext uri="{FF2B5EF4-FFF2-40B4-BE49-F238E27FC236}">
                <a16:creationId xmlns:a16="http://schemas.microsoft.com/office/drawing/2014/main" id="{6BC7F23D-C49F-49AA-84C0-F634BCAFBD03}"/>
              </a:ext>
            </a:extLst>
          </p:cNvPr>
          <p:cNvSpPr/>
          <p:nvPr/>
        </p:nvSpPr>
        <p:spPr>
          <a:xfrm>
            <a:off x="714981" y="5401917"/>
            <a:ext cx="1836830" cy="40798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生产关系</a:t>
            </a:r>
          </a:p>
        </p:txBody>
      </p:sp>
      <p:sp>
        <p:nvSpPr>
          <p:cNvPr id="30" name="矩形 29">
            <a:extLst>
              <a:ext uri="{FF2B5EF4-FFF2-40B4-BE49-F238E27FC236}">
                <a16:creationId xmlns:a16="http://schemas.microsoft.com/office/drawing/2014/main" id="{2CF764BF-6C2D-49FA-A200-898CF0CDB4FB}"/>
              </a:ext>
            </a:extLst>
          </p:cNvPr>
          <p:cNvSpPr/>
          <p:nvPr/>
        </p:nvSpPr>
        <p:spPr>
          <a:xfrm>
            <a:off x="714981" y="4993930"/>
            <a:ext cx="1836830" cy="40798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政治关系</a:t>
            </a:r>
          </a:p>
        </p:txBody>
      </p:sp>
      <p:sp>
        <p:nvSpPr>
          <p:cNvPr id="33" name="矩形 32">
            <a:extLst>
              <a:ext uri="{FF2B5EF4-FFF2-40B4-BE49-F238E27FC236}">
                <a16:creationId xmlns:a16="http://schemas.microsoft.com/office/drawing/2014/main" id="{1E1A69B6-6C18-45F1-A847-C7FBF5699CA3}"/>
              </a:ext>
            </a:extLst>
          </p:cNvPr>
          <p:cNvSpPr/>
          <p:nvPr/>
        </p:nvSpPr>
        <p:spPr>
          <a:xfrm>
            <a:off x="714981" y="4585943"/>
            <a:ext cx="1836830" cy="4079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家庭关系</a:t>
            </a:r>
          </a:p>
        </p:txBody>
      </p:sp>
      <p:sp>
        <p:nvSpPr>
          <p:cNvPr id="34" name="矩形 33">
            <a:extLst>
              <a:ext uri="{FF2B5EF4-FFF2-40B4-BE49-F238E27FC236}">
                <a16:creationId xmlns:a16="http://schemas.microsoft.com/office/drawing/2014/main" id="{AA9E3129-E777-4D94-B12C-72F32D557F45}"/>
              </a:ext>
            </a:extLst>
          </p:cNvPr>
          <p:cNvSpPr/>
          <p:nvPr/>
        </p:nvSpPr>
        <p:spPr>
          <a:xfrm>
            <a:off x="714984" y="4160696"/>
            <a:ext cx="1836830" cy="407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宗教关系</a:t>
            </a:r>
          </a:p>
        </p:txBody>
      </p:sp>
      <p:sp>
        <p:nvSpPr>
          <p:cNvPr id="35" name="矩形 34">
            <a:extLst>
              <a:ext uri="{FF2B5EF4-FFF2-40B4-BE49-F238E27FC236}">
                <a16:creationId xmlns:a16="http://schemas.microsoft.com/office/drawing/2014/main" id="{2BA84D72-B305-4B90-AF0F-62D797F869C3}"/>
              </a:ext>
            </a:extLst>
          </p:cNvPr>
          <p:cNvSpPr/>
          <p:nvPr/>
        </p:nvSpPr>
        <p:spPr>
          <a:xfrm>
            <a:off x="714981" y="3744079"/>
            <a:ext cx="1836833" cy="4079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t>。。。</a:t>
            </a:r>
          </a:p>
        </p:txBody>
      </p:sp>
      <p:sp>
        <p:nvSpPr>
          <p:cNvPr id="3" name="椭圆 2">
            <a:extLst>
              <a:ext uri="{FF2B5EF4-FFF2-40B4-BE49-F238E27FC236}">
                <a16:creationId xmlns:a16="http://schemas.microsoft.com/office/drawing/2014/main" id="{82E126A6-6291-4152-96EF-F760C64C6478}"/>
              </a:ext>
            </a:extLst>
          </p:cNvPr>
          <p:cNvSpPr/>
          <p:nvPr/>
        </p:nvSpPr>
        <p:spPr>
          <a:xfrm>
            <a:off x="455261" y="3089278"/>
            <a:ext cx="2309192" cy="3400422"/>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EAE2858C-459F-49AE-A71F-8C55C742F990}"/>
              </a:ext>
            </a:extLst>
          </p:cNvPr>
          <p:cNvSpPr txBox="1"/>
          <p:nvPr/>
        </p:nvSpPr>
        <p:spPr bwMode="auto">
          <a:xfrm>
            <a:off x="1075186" y="3118200"/>
            <a:ext cx="1116419" cy="401264"/>
          </a:xfrm>
          <a:prstGeom prst="rect">
            <a:avLst/>
          </a:prstGeom>
          <a:noFill/>
          <a:ln>
            <a:noFill/>
          </a:ln>
        </p:spPr>
        <p:txBody>
          <a:bodyPr wrap="square" rtlCol="0">
            <a:spAutoFit/>
          </a:bodyPr>
          <a:lstStyle/>
          <a:p>
            <a:pPr algn="just">
              <a:lnSpc>
                <a:spcPct val="120000"/>
              </a:lnSpc>
              <a:spcBef>
                <a:spcPts val="1400"/>
              </a:spcBef>
            </a:pPr>
            <a:r>
              <a:rPr lang="zh-CN" altLang="en-US" dirty="0">
                <a:latin typeface="经典综艺体简"/>
              </a:rPr>
              <a:t>社会关系</a:t>
            </a:r>
          </a:p>
        </p:txBody>
      </p:sp>
      <p:cxnSp>
        <p:nvCxnSpPr>
          <p:cNvPr id="6" name="直接箭头连接符 5">
            <a:extLst>
              <a:ext uri="{FF2B5EF4-FFF2-40B4-BE49-F238E27FC236}">
                <a16:creationId xmlns:a16="http://schemas.microsoft.com/office/drawing/2014/main" id="{67857588-1917-4CC4-9AC6-77E717C9BC0E}"/>
              </a:ext>
            </a:extLst>
          </p:cNvPr>
          <p:cNvCxnSpPr/>
          <p:nvPr/>
        </p:nvCxnSpPr>
        <p:spPr>
          <a:xfrm flipV="1">
            <a:off x="2551811" y="4630738"/>
            <a:ext cx="1233380" cy="91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2DB69F9F-6110-4110-BA0E-6A909CAAB00C}"/>
              </a:ext>
            </a:extLst>
          </p:cNvPr>
          <p:cNvCxnSpPr>
            <a:stCxn id="25" idx="0"/>
          </p:cNvCxnSpPr>
          <p:nvPr/>
        </p:nvCxnSpPr>
        <p:spPr>
          <a:xfrm flipH="1" flipV="1">
            <a:off x="5592726" y="3429000"/>
            <a:ext cx="737431" cy="468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2676E6EB-DC96-4861-A3A5-576812179789}"/>
              </a:ext>
            </a:extLst>
          </p:cNvPr>
          <p:cNvCxnSpPr>
            <a:stCxn id="25" idx="0"/>
          </p:cNvCxnSpPr>
          <p:nvPr/>
        </p:nvCxnSpPr>
        <p:spPr>
          <a:xfrm flipV="1">
            <a:off x="6330157" y="3429000"/>
            <a:ext cx="251396" cy="468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09CB7DEA-A24F-4347-B933-A7F3CF7BB6CC}"/>
              </a:ext>
            </a:extLst>
          </p:cNvPr>
          <p:cNvSpPr txBox="1"/>
          <p:nvPr/>
        </p:nvSpPr>
        <p:spPr bwMode="auto">
          <a:xfrm>
            <a:off x="5136734" y="3127406"/>
            <a:ext cx="737431" cy="328551"/>
          </a:xfrm>
          <a:prstGeom prst="rect">
            <a:avLst/>
          </a:prstGeom>
          <a:noFill/>
          <a:ln>
            <a:solidFill>
              <a:srgbClr val="FF0000"/>
            </a:solidFill>
            <a:prstDash val="dash"/>
          </a:ln>
        </p:spPr>
        <p:txBody>
          <a:bodyPr wrap="square" rtlCol="0">
            <a:spAutoFit/>
          </a:bodyPr>
          <a:lstStyle/>
          <a:p>
            <a:pPr algn="just">
              <a:lnSpc>
                <a:spcPct val="120000"/>
              </a:lnSpc>
              <a:spcBef>
                <a:spcPts val="1400"/>
              </a:spcBef>
            </a:pPr>
            <a:r>
              <a:rPr lang="zh-CN" altLang="en-US" sz="1400" dirty="0"/>
              <a:t>公有制</a:t>
            </a:r>
          </a:p>
        </p:txBody>
      </p:sp>
      <p:sp>
        <p:nvSpPr>
          <p:cNvPr id="38" name="文本框 37">
            <a:extLst>
              <a:ext uri="{FF2B5EF4-FFF2-40B4-BE49-F238E27FC236}">
                <a16:creationId xmlns:a16="http://schemas.microsoft.com/office/drawing/2014/main" id="{4D54FC33-A51F-423A-932E-F6684249E97B}"/>
              </a:ext>
            </a:extLst>
          </p:cNvPr>
          <p:cNvSpPr txBox="1"/>
          <p:nvPr/>
        </p:nvSpPr>
        <p:spPr bwMode="auto">
          <a:xfrm>
            <a:off x="6198864" y="3122994"/>
            <a:ext cx="737431" cy="328551"/>
          </a:xfrm>
          <a:prstGeom prst="rect">
            <a:avLst/>
          </a:prstGeom>
          <a:noFill/>
          <a:ln>
            <a:solidFill>
              <a:srgbClr val="FF0000"/>
            </a:solidFill>
            <a:prstDash val="dash"/>
          </a:ln>
        </p:spPr>
        <p:txBody>
          <a:bodyPr wrap="square" rtlCol="0">
            <a:spAutoFit/>
          </a:bodyPr>
          <a:lstStyle/>
          <a:p>
            <a:pPr algn="just">
              <a:lnSpc>
                <a:spcPct val="120000"/>
              </a:lnSpc>
              <a:spcBef>
                <a:spcPts val="1400"/>
              </a:spcBef>
            </a:pPr>
            <a:r>
              <a:rPr lang="zh-CN" altLang="en-US" sz="1400" dirty="0"/>
              <a:t>私有制</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B2440425-2F40-4B8E-A61C-C87AE822A18A}"/>
              </a:ext>
            </a:extLst>
          </p:cNvPr>
          <p:cNvSpPr/>
          <p:nvPr/>
        </p:nvSpPr>
        <p:spPr bwMode="auto">
          <a:xfrm>
            <a:off x="398463" y="1238250"/>
            <a:ext cx="22891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经济基础</a:t>
            </a:r>
          </a:p>
        </p:txBody>
      </p:sp>
      <p:sp>
        <p:nvSpPr>
          <p:cNvPr id="19461" name="文本框 1">
            <a:extLst>
              <a:ext uri="{FF2B5EF4-FFF2-40B4-BE49-F238E27FC236}">
                <a16:creationId xmlns:a16="http://schemas.microsoft.com/office/drawing/2014/main" id="{4A3F0150-616E-4EFE-B41A-FC848008CD35}"/>
              </a:ext>
            </a:extLst>
          </p:cNvPr>
          <p:cNvSpPr txBox="1">
            <a:spLocks noChangeArrowheads="1"/>
          </p:cNvSpPr>
          <p:nvPr/>
        </p:nvSpPr>
        <p:spPr bwMode="auto">
          <a:xfrm>
            <a:off x="615950" y="2024063"/>
            <a:ext cx="7912100"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solidFill>
                  <a:srgbClr val="FF0000"/>
                </a:solidFill>
              </a:rPr>
              <a:t>经济基础</a:t>
            </a:r>
            <a:r>
              <a:rPr lang="zh-CN" altLang="en-US" sz="2400" dirty="0"/>
              <a:t>是指由社会一定发展阶段的生产力所决定的生产关系的总和。</a:t>
            </a:r>
          </a:p>
        </p:txBody>
      </p:sp>
      <p:sp>
        <p:nvSpPr>
          <p:cNvPr id="6" name="文本框 5">
            <a:extLst>
              <a:ext uri="{FF2B5EF4-FFF2-40B4-BE49-F238E27FC236}">
                <a16:creationId xmlns:a16="http://schemas.microsoft.com/office/drawing/2014/main" id="{73EA4928-8F2E-4369-8263-7F98C1AAD0DF}"/>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
        <p:nvSpPr>
          <p:cNvPr id="2" name="矩形 1">
            <a:extLst>
              <a:ext uri="{FF2B5EF4-FFF2-40B4-BE49-F238E27FC236}">
                <a16:creationId xmlns:a16="http://schemas.microsoft.com/office/drawing/2014/main" id="{15B50DFB-7B2F-4E00-9EC7-DB75746ACB17}"/>
              </a:ext>
            </a:extLst>
          </p:cNvPr>
          <p:cNvSpPr/>
          <p:nvPr/>
        </p:nvSpPr>
        <p:spPr>
          <a:xfrm>
            <a:off x="1052623" y="3115340"/>
            <a:ext cx="253054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占支配地位的生产关系</a:t>
            </a:r>
            <a:endParaRPr lang="zh-CN" altLang="en-US" dirty="0"/>
          </a:p>
        </p:txBody>
      </p:sp>
      <p:sp>
        <p:nvSpPr>
          <p:cNvPr id="8" name="矩形 7">
            <a:extLst>
              <a:ext uri="{FF2B5EF4-FFF2-40B4-BE49-F238E27FC236}">
                <a16:creationId xmlns:a16="http://schemas.microsoft.com/office/drawing/2014/main" id="{4512A309-4E98-4697-9B3C-75E5F00B6C73}"/>
              </a:ext>
            </a:extLst>
          </p:cNvPr>
          <p:cNvSpPr/>
          <p:nvPr/>
        </p:nvSpPr>
        <p:spPr>
          <a:xfrm>
            <a:off x="4572000" y="3115340"/>
            <a:ext cx="2775098"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与经济体制具有内在联系</a:t>
            </a:r>
          </a:p>
        </p:txBody>
      </p:sp>
      <p:sp>
        <p:nvSpPr>
          <p:cNvPr id="9" name="文本框 1">
            <a:extLst>
              <a:ext uri="{FF2B5EF4-FFF2-40B4-BE49-F238E27FC236}">
                <a16:creationId xmlns:a16="http://schemas.microsoft.com/office/drawing/2014/main" id="{6B1A19A1-9CBC-459C-97DB-1AFFDC1987A1}"/>
              </a:ext>
            </a:extLst>
          </p:cNvPr>
          <p:cNvSpPr txBox="1">
            <a:spLocks noChangeArrowheads="1"/>
          </p:cNvSpPr>
          <p:nvPr/>
        </p:nvSpPr>
        <p:spPr bwMode="auto">
          <a:xfrm>
            <a:off x="615950" y="4058426"/>
            <a:ext cx="7912100"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solidFill>
                  <a:srgbClr val="FF0000"/>
                </a:solidFill>
              </a:rPr>
              <a:t>经济体制</a:t>
            </a:r>
            <a:r>
              <a:rPr lang="zh-CN" altLang="en-US" sz="2400" dirty="0"/>
              <a:t>是社会</a:t>
            </a:r>
            <a:r>
              <a:rPr lang="zh-CN" altLang="en-US" sz="2400" dirty="0">
                <a:solidFill>
                  <a:srgbClr val="FF0000"/>
                </a:solidFill>
              </a:rPr>
              <a:t>基本经济制度</a:t>
            </a:r>
            <a:r>
              <a:rPr lang="zh-CN" altLang="en-US" sz="2400" dirty="0"/>
              <a:t>所采取的组织形式和管理形式，是生产关系的具体实现形式。</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629FEF6-4520-40E6-94A5-39CEB97A56AD}"/>
              </a:ext>
            </a:extLst>
          </p:cNvPr>
          <p:cNvSpPr txBox="1"/>
          <p:nvPr/>
        </p:nvSpPr>
        <p:spPr bwMode="auto">
          <a:xfrm>
            <a:off x="3721395" y="2052084"/>
            <a:ext cx="967563" cy="494751"/>
          </a:xfrm>
          <a:prstGeom prst="rect">
            <a:avLst/>
          </a:prstGeom>
          <a:noFill/>
          <a:ln>
            <a:noFill/>
          </a:ln>
        </p:spPr>
        <p:txBody>
          <a:bodyPr wrap="square" rtlCol="0">
            <a:spAutoFit/>
          </a:bodyPr>
          <a:lstStyle/>
          <a:p>
            <a:pPr algn="just">
              <a:lnSpc>
                <a:spcPct val="120000"/>
              </a:lnSpc>
              <a:spcBef>
                <a:spcPts val="1400"/>
              </a:spcBef>
            </a:pPr>
            <a:r>
              <a:rPr lang="zh-CN" altLang="en-US" sz="2400" dirty="0"/>
              <a:t>历史</a:t>
            </a:r>
          </a:p>
        </p:txBody>
      </p:sp>
      <p:sp>
        <p:nvSpPr>
          <p:cNvPr id="4" name="文本框 3">
            <a:extLst>
              <a:ext uri="{FF2B5EF4-FFF2-40B4-BE49-F238E27FC236}">
                <a16:creationId xmlns:a16="http://schemas.microsoft.com/office/drawing/2014/main" id="{865E0FAC-57C3-48FF-A3D4-BC525B5BB67A}"/>
              </a:ext>
            </a:extLst>
          </p:cNvPr>
          <p:cNvSpPr txBox="1"/>
          <p:nvPr/>
        </p:nvSpPr>
        <p:spPr bwMode="auto">
          <a:xfrm>
            <a:off x="2892054" y="2828935"/>
            <a:ext cx="2796364" cy="497316"/>
          </a:xfrm>
          <a:prstGeom prst="rect">
            <a:avLst/>
          </a:prstGeom>
          <a:noFill/>
          <a:ln>
            <a:noFill/>
          </a:ln>
        </p:spPr>
        <p:txBody>
          <a:bodyPr wrap="square" rtlCol="0">
            <a:spAutoFit/>
          </a:bodyPr>
          <a:lstStyle/>
          <a:p>
            <a:pPr algn="just">
              <a:lnSpc>
                <a:spcPct val="120000"/>
              </a:lnSpc>
              <a:spcBef>
                <a:spcPts val="1400"/>
              </a:spcBef>
            </a:pPr>
            <a:r>
              <a:rPr lang="zh-CN" altLang="en-US" sz="2400" dirty="0"/>
              <a:t>人类社会的历史</a:t>
            </a:r>
          </a:p>
        </p:txBody>
      </p:sp>
      <p:sp>
        <p:nvSpPr>
          <p:cNvPr id="5" name="文本框 4">
            <a:extLst>
              <a:ext uri="{FF2B5EF4-FFF2-40B4-BE49-F238E27FC236}">
                <a16:creationId xmlns:a16="http://schemas.microsoft.com/office/drawing/2014/main" id="{04B700A7-F94B-4605-BCB3-A9C4F6CF8079}"/>
              </a:ext>
            </a:extLst>
          </p:cNvPr>
          <p:cNvSpPr txBox="1"/>
          <p:nvPr/>
        </p:nvSpPr>
        <p:spPr bwMode="auto">
          <a:xfrm>
            <a:off x="2732567" y="3608351"/>
            <a:ext cx="2945218" cy="1120050"/>
          </a:xfrm>
          <a:prstGeom prst="rect">
            <a:avLst/>
          </a:prstGeom>
          <a:noFill/>
          <a:ln>
            <a:noFill/>
          </a:ln>
        </p:spPr>
        <p:txBody>
          <a:bodyPr wrap="square" rtlCol="0">
            <a:spAutoFit/>
          </a:bodyPr>
          <a:lstStyle/>
          <a:p>
            <a:pPr algn="ctr">
              <a:lnSpc>
                <a:spcPct val="120000"/>
              </a:lnSpc>
              <a:spcBef>
                <a:spcPts val="1400"/>
              </a:spcBef>
            </a:pPr>
            <a:r>
              <a:rPr lang="zh-CN" altLang="en-US" sz="2400" dirty="0"/>
              <a:t>英雄史？宿命论？</a:t>
            </a:r>
            <a:endParaRPr lang="en-US" altLang="zh-CN" sz="2400" dirty="0"/>
          </a:p>
          <a:p>
            <a:pPr algn="ctr">
              <a:lnSpc>
                <a:spcPct val="120000"/>
              </a:lnSpc>
              <a:spcBef>
                <a:spcPts val="1400"/>
              </a:spcBef>
            </a:pPr>
            <a:r>
              <a:rPr lang="zh-CN" altLang="en-US" sz="2400" dirty="0"/>
              <a:t>人民群众创造历史？</a:t>
            </a:r>
          </a:p>
        </p:txBody>
      </p:sp>
      <p:sp>
        <p:nvSpPr>
          <p:cNvPr id="6" name="文本框 5">
            <a:extLst>
              <a:ext uri="{FF2B5EF4-FFF2-40B4-BE49-F238E27FC236}">
                <a16:creationId xmlns:a16="http://schemas.microsoft.com/office/drawing/2014/main" id="{31B83C33-490D-4A28-8F5A-CFD6A6B3F8A1}"/>
              </a:ext>
            </a:extLst>
          </p:cNvPr>
          <p:cNvSpPr txBox="1"/>
          <p:nvPr/>
        </p:nvSpPr>
        <p:spPr bwMode="auto">
          <a:xfrm>
            <a:off x="1265272" y="5192906"/>
            <a:ext cx="6049927" cy="497316"/>
          </a:xfrm>
          <a:prstGeom prst="rect">
            <a:avLst/>
          </a:prstGeom>
          <a:noFill/>
          <a:ln>
            <a:noFill/>
          </a:ln>
        </p:spPr>
        <p:txBody>
          <a:bodyPr wrap="square" rtlCol="0">
            <a:spAutoFit/>
          </a:bodyPr>
          <a:lstStyle/>
          <a:p>
            <a:pPr algn="just">
              <a:lnSpc>
                <a:spcPct val="120000"/>
              </a:lnSpc>
              <a:spcBef>
                <a:spcPts val="1400"/>
              </a:spcBef>
            </a:pPr>
            <a:r>
              <a:rPr lang="zh-CN" altLang="en-US" sz="2400" dirty="0"/>
              <a:t>学</a:t>
            </a:r>
            <a:r>
              <a:rPr lang="zh-CN" altLang="en-US" sz="2400" dirty="0">
                <a:solidFill>
                  <a:srgbClr val="FF0000"/>
                </a:solidFill>
              </a:rPr>
              <a:t>史</a:t>
            </a:r>
            <a:r>
              <a:rPr lang="zh-CN" altLang="en-US" sz="2400" dirty="0"/>
              <a:t>明理、学</a:t>
            </a:r>
            <a:r>
              <a:rPr lang="zh-CN" altLang="en-US" sz="2400" dirty="0">
                <a:solidFill>
                  <a:srgbClr val="FF0000"/>
                </a:solidFill>
              </a:rPr>
              <a:t>史</a:t>
            </a:r>
            <a:r>
              <a:rPr lang="zh-CN" altLang="en-US" sz="2400" dirty="0"/>
              <a:t>增信、学</a:t>
            </a:r>
            <a:r>
              <a:rPr lang="zh-CN" altLang="en-US" sz="2400" dirty="0">
                <a:solidFill>
                  <a:srgbClr val="FF0000"/>
                </a:solidFill>
              </a:rPr>
              <a:t>史</a:t>
            </a:r>
            <a:r>
              <a:rPr lang="zh-CN" altLang="en-US" sz="2400" dirty="0"/>
              <a:t>崇德、学</a:t>
            </a:r>
            <a:r>
              <a:rPr lang="zh-CN" altLang="en-US" sz="2400" dirty="0">
                <a:solidFill>
                  <a:srgbClr val="FF0000"/>
                </a:solidFill>
              </a:rPr>
              <a:t>史</a:t>
            </a:r>
            <a:r>
              <a:rPr lang="zh-CN" altLang="en-US" sz="2400" dirty="0"/>
              <a:t>力行</a:t>
            </a:r>
          </a:p>
        </p:txBody>
      </p:sp>
    </p:spTree>
    <p:extLst>
      <p:ext uri="{BB962C8B-B14F-4D97-AF65-F5344CB8AC3E}">
        <p14:creationId xmlns:p14="http://schemas.microsoft.com/office/powerpoint/2010/main" val="197682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5">
            <a:extLst>
              <a:ext uri="{FF2B5EF4-FFF2-40B4-BE49-F238E27FC236}">
                <a16:creationId xmlns:a16="http://schemas.microsoft.com/office/drawing/2014/main" id="{64D2BAE7-4F78-4B84-ADAF-BDFEB7C733C2}"/>
              </a:ext>
            </a:extLst>
          </p:cNvPr>
          <p:cNvSpPr/>
          <p:nvPr/>
        </p:nvSpPr>
        <p:spPr bwMode="auto">
          <a:xfrm>
            <a:off x="398463" y="1063625"/>
            <a:ext cx="22050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上层建筑</a:t>
            </a:r>
          </a:p>
        </p:txBody>
      </p:sp>
      <p:sp>
        <p:nvSpPr>
          <p:cNvPr id="12" name="任意多边形 11">
            <a:extLst>
              <a:ext uri="{FF2B5EF4-FFF2-40B4-BE49-F238E27FC236}">
                <a16:creationId xmlns:a16="http://schemas.microsoft.com/office/drawing/2014/main" id="{E14F54A4-EC9C-4932-AAEC-7B9B67B4A92C}"/>
              </a:ext>
            </a:extLst>
          </p:cNvPr>
          <p:cNvSpPr/>
          <p:nvPr/>
        </p:nvSpPr>
        <p:spPr>
          <a:xfrm>
            <a:off x="661988" y="2705100"/>
            <a:ext cx="3706812" cy="3621088"/>
          </a:xfrm>
          <a:custGeom>
            <a:avLst/>
            <a:gdLst>
              <a:gd name="connsiteX0" fmla="*/ 0 w 2934890"/>
              <a:gd name="connsiteY0" fmla="*/ 293489 h 4064000"/>
              <a:gd name="connsiteX1" fmla="*/ 293489 w 2934890"/>
              <a:gd name="connsiteY1" fmla="*/ 0 h 4064000"/>
              <a:gd name="connsiteX2" fmla="*/ 2641401 w 2934890"/>
              <a:gd name="connsiteY2" fmla="*/ 0 h 4064000"/>
              <a:gd name="connsiteX3" fmla="*/ 2934890 w 2934890"/>
              <a:gd name="connsiteY3" fmla="*/ 293489 h 4064000"/>
              <a:gd name="connsiteX4" fmla="*/ 2934890 w 2934890"/>
              <a:gd name="connsiteY4" fmla="*/ 3770511 h 4064000"/>
              <a:gd name="connsiteX5" fmla="*/ 2641401 w 2934890"/>
              <a:gd name="connsiteY5" fmla="*/ 4064000 h 4064000"/>
              <a:gd name="connsiteX6" fmla="*/ 293489 w 2934890"/>
              <a:gd name="connsiteY6" fmla="*/ 4064000 h 4064000"/>
              <a:gd name="connsiteX7" fmla="*/ 0 w 2934890"/>
              <a:gd name="connsiteY7" fmla="*/ 3770511 h 4064000"/>
              <a:gd name="connsiteX8" fmla="*/ 0 w 2934890"/>
              <a:gd name="connsiteY8" fmla="*/ 293489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4890" h="4064000">
                <a:moveTo>
                  <a:pt x="0" y="293489"/>
                </a:moveTo>
                <a:cubicBezTo>
                  <a:pt x="0" y="131400"/>
                  <a:pt x="131400" y="0"/>
                  <a:pt x="293489" y="0"/>
                </a:cubicBezTo>
                <a:lnTo>
                  <a:pt x="2641401" y="0"/>
                </a:lnTo>
                <a:cubicBezTo>
                  <a:pt x="2803490" y="0"/>
                  <a:pt x="2934890" y="131400"/>
                  <a:pt x="2934890" y="293489"/>
                </a:cubicBezTo>
                <a:lnTo>
                  <a:pt x="2934890" y="3770511"/>
                </a:lnTo>
                <a:cubicBezTo>
                  <a:pt x="2934890" y="3932600"/>
                  <a:pt x="2803490" y="4064000"/>
                  <a:pt x="2641401" y="4064000"/>
                </a:cubicBezTo>
                <a:lnTo>
                  <a:pt x="293489" y="4064000"/>
                </a:lnTo>
                <a:cubicBezTo>
                  <a:pt x="131400" y="4064000"/>
                  <a:pt x="0" y="3932600"/>
                  <a:pt x="0" y="3770511"/>
                </a:cubicBezTo>
                <a:lnTo>
                  <a:pt x="0" y="293489"/>
                </a:lnTo>
                <a:close/>
              </a:path>
            </a:pathLst>
          </a:custGeom>
          <a:solidFill>
            <a:schemeClr val="accent4">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324000" rIns="68580" bIns="291338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rgbClr val="014D23"/>
                </a:solidFill>
                <a:latin typeface="+mj-ea"/>
                <a:ea typeface="+mj-ea"/>
                <a:sym typeface="+mn-ea"/>
              </a:rPr>
              <a:t>政治上层建筑</a:t>
            </a:r>
          </a:p>
        </p:txBody>
      </p:sp>
      <p:sp>
        <p:nvSpPr>
          <p:cNvPr id="13" name="任意多边形 12">
            <a:extLst>
              <a:ext uri="{FF2B5EF4-FFF2-40B4-BE49-F238E27FC236}">
                <a16:creationId xmlns:a16="http://schemas.microsoft.com/office/drawing/2014/main" id="{CED3FDB7-EE28-4464-86DC-EAD19A363805}"/>
              </a:ext>
            </a:extLst>
          </p:cNvPr>
          <p:cNvSpPr/>
          <p:nvPr/>
        </p:nvSpPr>
        <p:spPr>
          <a:xfrm>
            <a:off x="1038225" y="3452813"/>
            <a:ext cx="2955925" cy="1063625"/>
          </a:xfrm>
          <a:custGeom>
            <a:avLst/>
            <a:gdLst>
              <a:gd name="connsiteX0" fmla="*/ 0 w 2347912"/>
              <a:gd name="connsiteY0" fmla="*/ 122535 h 1225351"/>
              <a:gd name="connsiteX1" fmla="*/ 122535 w 2347912"/>
              <a:gd name="connsiteY1" fmla="*/ 0 h 1225351"/>
              <a:gd name="connsiteX2" fmla="*/ 2225377 w 2347912"/>
              <a:gd name="connsiteY2" fmla="*/ 0 h 1225351"/>
              <a:gd name="connsiteX3" fmla="*/ 2347912 w 2347912"/>
              <a:gd name="connsiteY3" fmla="*/ 122535 h 1225351"/>
              <a:gd name="connsiteX4" fmla="*/ 2347912 w 2347912"/>
              <a:gd name="connsiteY4" fmla="*/ 1102816 h 1225351"/>
              <a:gd name="connsiteX5" fmla="*/ 2225377 w 2347912"/>
              <a:gd name="connsiteY5" fmla="*/ 1225351 h 1225351"/>
              <a:gd name="connsiteX6" fmla="*/ 122535 w 2347912"/>
              <a:gd name="connsiteY6" fmla="*/ 1225351 h 1225351"/>
              <a:gd name="connsiteX7" fmla="*/ 0 w 2347912"/>
              <a:gd name="connsiteY7" fmla="*/ 1102816 h 1225351"/>
              <a:gd name="connsiteX8" fmla="*/ 0 w 23479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912" h="1225351">
                <a:moveTo>
                  <a:pt x="0" y="122535"/>
                </a:moveTo>
                <a:cubicBezTo>
                  <a:pt x="0" y="54861"/>
                  <a:pt x="54861" y="0"/>
                  <a:pt x="122535" y="0"/>
                </a:cubicBezTo>
                <a:lnTo>
                  <a:pt x="2225377" y="0"/>
                </a:lnTo>
                <a:cubicBezTo>
                  <a:pt x="2293051" y="0"/>
                  <a:pt x="2347912" y="54861"/>
                  <a:pt x="2347912" y="122535"/>
                </a:cubicBezTo>
                <a:lnTo>
                  <a:pt x="2347912" y="1102816"/>
                </a:lnTo>
                <a:cubicBezTo>
                  <a:pt x="2347912" y="1170490"/>
                  <a:pt x="2293051" y="1225351"/>
                  <a:pt x="2225377" y="1225351"/>
                </a:cubicBezTo>
                <a:lnTo>
                  <a:pt x="122535" y="1225351"/>
                </a:lnTo>
                <a:cubicBezTo>
                  <a:pt x="54861" y="1225351"/>
                  <a:pt x="0" y="1170490"/>
                  <a:pt x="0" y="1102816"/>
                </a:cubicBezTo>
                <a:lnTo>
                  <a:pt x="0" y="122535"/>
                </a:lnTo>
                <a:close/>
              </a:path>
            </a:pathLst>
          </a:custGeom>
          <a:solidFill>
            <a:schemeClr val="accent6">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1609" tIns="70179" rIns="81609" bIns="70179" anchor="ctr"/>
          <a:lstStyle/>
          <a:p>
            <a:pPr algn="ctr" defTabSz="800100" eaLnBrk="1" hangingPunct="1">
              <a:spcAft>
                <a:spcPct val="35000"/>
              </a:spcAft>
              <a:buFont typeface="Arial" panose="020B0604020202020204" pitchFamily="34" charset="0"/>
              <a:buNone/>
              <a:defRPr/>
            </a:pPr>
            <a:r>
              <a:rPr lang="zh-CN" altLang="en-US" sz="2400" dirty="0">
                <a:solidFill>
                  <a:schemeClr val="tx1"/>
                </a:solidFill>
                <a:latin typeface="+mj-ea"/>
                <a:ea typeface="+mj-ea"/>
                <a:sym typeface="+mn-ea"/>
              </a:rPr>
              <a:t>国家政治制度、立法司法制度和行政制度</a:t>
            </a:r>
          </a:p>
        </p:txBody>
      </p:sp>
      <p:sp>
        <p:nvSpPr>
          <p:cNvPr id="14" name="任意多边形 13">
            <a:extLst>
              <a:ext uri="{FF2B5EF4-FFF2-40B4-BE49-F238E27FC236}">
                <a16:creationId xmlns:a16="http://schemas.microsoft.com/office/drawing/2014/main" id="{1C6BFC00-3253-483F-A2E7-9F9583F9C1DD}"/>
              </a:ext>
            </a:extLst>
          </p:cNvPr>
          <p:cNvSpPr/>
          <p:nvPr/>
        </p:nvSpPr>
        <p:spPr>
          <a:xfrm>
            <a:off x="1038225" y="4684713"/>
            <a:ext cx="2955925" cy="1473200"/>
          </a:xfrm>
          <a:custGeom>
            <a:avLst/>
            <a:gdLst>
              <a:gd name="connsiteX0" fmla="*/ 0 w 2347912"/>
              <a:gd name="connsiteY0" fmla="*/ 122535 h 1225351"/>
              <a:gd name="connsiteX1" fmla="*/ 122535 w 2347912"/>
              <a:gd name="connsiteY1" fmla="*/ 0 h 1225351"/>
              <a:gd name="connsiteX2" fmla="*/ 2225377 w 2347912"/>
              <a:gd name="connsiteY2" fmla="*/ 0 h 1225351"/>
              <a:gd name="connsiteX3" fmla="*/ 2347912 w 2347912"/>
              <a:gd name="connsiteY3" fmla="*/ 122535 h 1225351"/>
              <a:gd name="connsiteX4" fmla="*/ 2347912 w 2347912"/>
              <a:gd name="connsiteY4" fmla="*/ 1102816 h 1225351"/>
              <a:gd name="connsiteX5" fmla="*/ 2225377 w 2347912"/>
              <a:gd name="connsiteY5" fmla="*/ 1225351 h 1225351"/>
              <a:gd name="connsiteX6" fmla="*/ 122535 w 2347912"/>
              <a:gd name="connsiteY6" fmla="*/ 1225351 h 1225351"/>
              <a:gd name="connsiteX7" fmla="*/ 0 w 2347912"/>
              <a:gd name="connsiteY7" fmla="*/ 1102816 h 1225351"/>
              <a:gd name="connsiteX8" fmla="*/ 0 w 23479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912" h="1225351">
                <a:moveTo>
                  <a:pt x="0" y="122535"/>
                </a:moveTo>
                <a:cubicBezTo>
                  <a:pt x="0" y="54861"/>
                  <a:pt x="54861" y="0"/>
                  <a:pt x="122535" y="0"/>
                </a:cubicBezTo>
                <a:lnTo>
                  <a:pt x="2225377" y="0"/>
                </a:lnTo>
                <a:cubicBezTo>
                  <a:pt x="2293051" y="0"/>
                  <a:pt x="2347912" y="54861"/>
                  <a:pt x="2347912" y="122535"/>
                </a:cubicBezTo>
                <a:lnTo>
                  <a:pt x="2347912" y="1102816"/>
                </a:lnTo>
                <a:cubicBezTo>
                  <a:pt x="2347912" y="1170490"/>
                  <a:pt x="2293051" y="1225351"/>
                  <a:pt x="2225377" y="1225351"/>
                </a:cubicBezTo>
                <a:lnTo>
                  <a:pt x="122535" y="1225351"/>
                </a:lnTo>
                <a:cubicBezTo>
                  <a:pt x="54861" y="1225351"/>
                  <a:pt x="0" y="1170490"/>
                  <a:pt x="0" y="1102816"/>
                </a:cubicBezTo>
                <a:lnTo>
                  <a:pt x="0" y="122535"/>
                </a:lnTo>
                <a:close/>
              </a:path>
            </a:pathLst>
          </a:custGeom>
          <a:solidFill>
            <a:schemeClr val="accent6">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1609" tIns="70179" rIns="81609" bIns="70179" anchor="ctr"/>
          <a:lstStyle/>
          <a:p>
            <a:pPr defTabSz="800100" eaLnBrk="1" hangingPunct="1">
              <a:spcAft>
                <a:spcPct val="35000"/>
              </a:spcAft>
              <a:buFont typeface="Arial" panose="020B0604020202020204" pitchFamily="34" charset="0"/>
              <a:buNone/>
              <a:defRPr/>
            </a:pPr>
            <a:r>
              <a:rPr lang="zh-CN" altLang="en-US" sz="2400" dirty="0">
                <a:solidFill>
                  <a:schemeClr val="tx1"/>
                </a:solidFill>
                <a:latin typeface="+mj-ea"/>
                <a:ea typeface="+mj-ea"/>
                <a:sym typeface="+mn-ea"/>
              </a:rPr>
              <a:t>国家政权机构、政党、军队、警察、法庭、监狱等政治组织形态和设施</a:t>
            </a:r>
          </a:p>
        </p:txBody>
      </p:sp>
      <p:sp>
        <p:nvSpPr>
          <p:cNvPr id="15" name="任意多边形 14">
            <a:extLst>
              <a:ext uri="{FF2B5EF4-FFF2-40B4-BE49-F238E27FC236}">
                <a16:creationId xmlns:a16="http://schemas.microsoft.com/office/drawing/2014/main" id="{A410533C-5CB0-459A-B5B2-4EDE7245A07F}"/>
              </a:ext>
            </a:extLst>
          </p:cNvPr>
          <p:cNvSpPr/>
          <p:nvPr/>
        </p:nvSpPr>
        <p:spPr>
          <a:xfrm>
            <a:off x="4773613" y="2705100"/>
            <a:ext cx="3708400" cy="3621088"/>
          </a:xfrm>
          <a:custGeom>
            <a:avLst/>
            <a:gdLst>
              <a:gd name="connsiteX0" fmla="*/ 0 w 2934890"/>
              <a:gd name="connsiteY0" fmla="*/ 293489 h 4064000"/>
              <a:gd name="connsiteX1" fmla="*/ 293489 w 2934890"/>
              <a:gd name="connsiteY1" fmla="*/ 0 h 4064000"/>
              <a:gd name="connsiteX2" fmla="*/ 2641401 w 2934890"/>
              <a:gd name="connsiteY2" fmla="*/ 0 h 4064000"/>
              <a:gd name="connsiteX3" fmla="*/ 2934890 w 2934890"/>
              <a:gd name="connsiteY3" fmla="*/ 293489 h 4064000"/>
              <a:gd name="connsiteX4" fmla="*/ 2934890 w 2934890"/>
              <a:gd name="connsiteY4" fmla="*/ 3770511 h 4064000"/>
              <a:gd name="connsiteX5" fmla="*/ 2641401 w 2934890"/>
              <a:gd name="connsiteY5" fmla="*/ 4064000 h 4064000"/>
              <a:gd name="connsiteX6" fmla="*/ 293489 w 2934890"/>
              <a:gd name="connsiteY6" fmla="*/ 4064000 h 4064000"/>
              <a:gd name="connsiteX7" fmla="*/ 0 w 2934890"/>
              <a:gd name="connsiteY7" fmla="*/ 3770511 h 4064000"/>
              <a:gd name="connsiteX8" fmla="*/ 0 w 2934890"/>
              <a:gd name="connsiteY8" fmla="*/ 293489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4890" h="4064000">
                <a:moveTo>
                  <a:pt x="0" y="293489"/>
                </a:moveTo>
                <a:cubicBezTo>
                  <a:pt x="0" y="131400"/>
                  <a:pt x="131400" y="0"/>
                  <a:pt x="293489" y="0"/>
                </a:cubicBezTo>
                <a:lnTo>
                  <a:pt x="2641401" y="0"/>
                </a:lnTo>
                <a:cubicBezTo>
                  <a:pt x="2803490" y="0"/>
                  <a:pt x="2934890" y="131400"/>
                  <a:pt x="2934890" y="293489"/>
                </a:cubicBezTo>
                <a:lnTo>
                  <a:pt x="2934890" y="3770511"/>
                </a:lnTo>
                <a:cubicBezTo>
                  <a:pt x="2934890" y="3932600"/>
                  <a:pt x="2803490" y="4064000"/>
                  <a:pt x="2641401" y="4064000"/>
                </a:cubicBezTo>
                <a:lnTo>
                  <a:pt x="293489" y="4064000"/>
                </a:lnTo>
                <a:cubicBezTo>
                  <a:pt x="131400" y="4064000"/>
                  <a:pt x="0" y="3932600"/>
                  <a:pt x="0" y="3770511"/>
                </a:cubicBezTo>
                <a:lnTo>
                  <a:pt x="0" y="293489"/>
                </a:lnTo>
                <a:close/>
              </a:path>
            </a:pathLst>
          </a:custGeom>
          <a:solidFill>
            <a:schemeClr val="accent4">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324000" rIns="68580" bIns="291338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rgbClr val="014D23"/>
                </a:solidFill>
                <a:latin typeface="+mj-ea"/>
                <a:ea typeface="+mj-ea"/>
                <a:sym typeface="+mn-ea"/>
              </a:rPr>
              <a:t>观念上层建筑</a:t>
            </a:r>
          </a:p>
        </p:txBody>
      </p:sp>
      <p:sp>
        <p:nvSpPr>
          <p:cNvPr id="16" name="任意多边形 15">
            <a:extLst>
              <a:ext uri="{FF2B5EF4-FFF2-40B4-BE49-F238E27FC236}">
                <a16:creationId xmlns:a16="http://schemas.microsoft.com/office/drawing/2014/main" id="{87C3AB5F-EC66-464A-801E-36890CA2A1BA}"/>
              </a:ext>
            </a:extLst>
          </p:cNvPr>
          <p:cNvSpPr/>
          <p:nvPr/>
        </p:nvSpPr>
        <p:spPr>
          <a:xfrm>
            <a:off x="5075238" y="3624263"/>
            <a:ext cx="3103562" cy="1063625"/>
          </a:xfrm>
          <a:custGeom>
            <a:avLst/>
            <a:gdLst>
              <a:gd name="connsiteX0" fmla="*/ 0 w 2347912"/>
              <a:gd name="connsiteY0" fmla="*/ 132096 h 1320958"/>
              <a:gd name="connsiteX1" fmla="*/ 132096 w 2347912"/>
              <a:gd name="connsiteY1" fmla="*/ 0 h 1320958"/>
              <a:gd name="connsiteX2" fmla="*/ 2215816 w 2347912"/>
              <a:gd name="connsiteY2" fmla="*/ 0 h 1320958"/>
              <a:gd name="connsiteX3" fmla="*/ 2347912 w 2347912"/>
              <a:gd name="connsiteY3" fmla="*/ 132096 h 1320958"/>
              <a:gd name="connsiteX4" fmla="*/ 2347912 w 2347912"/>
              <a:gd name="connsiteY4" fmla="*/ 1188862 h 1320958"/>
              <a:gd name="connsiteX5" fmla="*/ 2215816 w 2347912"/>
              <a:gd name="connsiteY5" fmla="*/ 1320958 h 1320958"/>
              <a:gd name="connsiteX6" fmla="*/ 132096 w 2347912"/>
              <a:gd name="connsiteY6" fmla="*/ 1320958 h 1320958"/>
              <a:gd name="connsiteX7" fmla="*/ 0 w 2347912"/>
              <a:gd name="connsiteY7" fmla="*/ 1188862 h 1320958"/>
              <a:gd name="connsiteX8" fmla="*/ 0 w 2347912"/>
              <a:gd name="connsiteY8" fmla="*/ 132096 h 132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912" h="1320958">
                <a:moveTo>
                  <a:pt x="0" y="132096"/>
                </a:moveTo>
                <a:cubicBezTo>
                  <a:pt x="0" y="59141"/>
                  <a:pt x="59141" y="0"/>
                  <a:pt x="132096" y="0"/>
                </a:cubicBezTo>
                <a:lnTo>
                  <a:pt x="2215816" y="0"/>
                </a:lnTo>
                <a:cubicBezTo>
                  <a:pt x="2288771" y="0"/>
                  <a:pt x="2347912" y="59141"/>
                  <a:pt x="2347912" y="132096"/>
                </a:cubicBezTo>
                <a:lnTo>
                  <a:pt x="2347912" y="1188862"/>
                </a:lnTo>
                <a:cubicBezTo>
                  <a:pt x="2347912" y="1261817"/>
                  <a:pt x="2288771" y="1320958"/>
                  <a:pt x="2215816" y="1320958"/>
                </a:cubicBezTo>
                <a:lnTo>
                  <a:pt x="132096" y="1320958"/>
                </a:lnTo>
                <a:cubicBezTo>
                  <a:pt x="59141" y="1320958"/>
                  <a:pt x="0" y="1261817"/>
                  <a:pt x="0" y="1188862"/>
                </a:cubicBezTo>
                <a:lnTo>
                  <a:pt x="0" y="132096"/>
                </a:lnTo>
                <a:close/>
              </a:path>
            </a:pathLst>
          </a:custGeom>
          <a:solidFill>
            <a:schemeClr val="accent6">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80000" tIns="72980" rIns="144000" bIns="72980" anchor="ctr"/>
          <a:lstStyle/>
          <a:p>
            <a:pPr defTabSz="800100" eaLnBrk="1" hangingPunct="1">
              <a:spcAft>
                <a:spcPct val="35000"/>
              </a:spcAft>
              <a:buFont typeface="Arial" panose="020B0604020202020204" pitchFamily="34" charset="0"/>
              <a:buNone/>
              <a:defRPr/>
            </a:pPr>
            <a:r>
              <a:rPr lang="zh-CN" altLang="en-US" sz="2400" dirty="0">
                <a:solidFill>
                  <a:schemeClr val="tx1"/>
                </a:solidFill>
                <a:latin typeface="+mj-ea"/>
                <a:ea typeface="+mj-ea"/>
                <a:sym typeface="+mn-ea"/>
              </a:rPr>
              <a:t>政治法律思想、道德、艺术、宗教、哲学等思想观点</a:t>
            </a:r>
          </a:p>
        </p:txBody>
      </p:sp>
      <p:sp>
        <p:nvSpPr>
          <p:cNvPr id="20489" name="文本框 1">
            <a:extLst>
              <a:ext uri="{FF2B5EF4-FFF2-40B4-BE49-F238E27FC236}">
                <a16:creationId xmlns:a16="http://schemas.microsoft.com/office/drawing/2014/main" id="{6CD167A3-FC0C-457A-8E76-2CE5491D23D0}"/>
              </a:ext>
            </a:extLst>
          </p:cNvPr>
          <p:cNvSpPr txBox="1">
            <a:spLocks noChangeArrowheads="1"/>
          </p:cNvSpPr>
          <p:nvPr/>
        </p:nvSpPr>
        <p:spPr bwMode="auto">
          <a:xfrm>
            <a:off x="1128713" y="1725613"/>
            <a:ext cx="688657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上层建筑是建立在一定经济基础之上的意识形态以及相应的制度、组织和设施。</a:t>
            </a:r>
          </a:p>
        </p:txBody>
      </p:sp>
      <p:sp>
        <p:nvSpPr>
          <p:cNvPr id="10" name="文本框 9">
            <a:extLst>
              <a:ext uri="{FF2B5EF4-FFF2-40B4-BE49-F238E27FC236}">
                <a16:creationId xmlns:a16="http://schemas.microsoft.com/office/drawing/2014/main" id="{8B61A2F8-AC64-4873-A323-B9D50E659C67}"/>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a:extLst>
              <a:ext uri="{FF2B5EF4-FFF2-40B4-BE49-F238E27FC236}">
                <a16:creationId xmlns:a16="http://schemas.microsoft.com/office/drawing/2014/main" id="{3CAB3121-285B-4BC5-A7C5-2155752EB618}"/>
              </a:ext>
            </a:extLst>
          </p:cNvPr>
          <p:cNvSpPr/>
          <p:nvPr/>
        </p:nvSpPr>
        <p:spPr bwMode="auto">
          <a:xfrm>
            <a:off x="550863" y="1400175"/>
            <a:ext cx="22050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上层建筑</a:t>
            </a:r>
          </a:p>
        </p:txBody>
      </p:sp>
      <p:grpSp>
        <p:nvGrpSpPr>
          <p:cNvPr id="21507" name="组合 2">
            <a:extLst>
              <a:ext uri="{FF2B5EF4-FFF2-40B4-BE49-F238E27FC236}">
                <a16:creationId xmlns:a16="http://schemas.microsoft.com/office/drawing/2014/main" id="{73FB882D-DA16-4CB6-B5DF-B1A310689B88}"/>
              </a:ext>
            </a:extLst>
          </p:cNvPr>
          <p:cNvGrpSpPr>
            <a:grpSpLocks/>
          </p:cNvGrpSpPr>
          <p:nvPr/>
        </p:nvGrpSpPr>
        <p:grpSpPr bwMode="auto">
          <a:xfrm>
            <a:off x="5442135" y="2020888"/>
            <a:ext cx="2319337" cy="2568575"/>
            <a:chOff x="3132139" y="3760983"/>
            <a:chExt cx="2319337" cy="2568575"/>
          </a:xfrm>
        </p:grpSpPr>
        <p:sp>
          <p:nvSpPr>
            <p:cNvPr id="5" name="右箭头 4">
              <a:extLst>
                <a:ext uri="{FF2B5EF4-FFF2-40B4-BE49-F238E27FC236}">
                  <a16:creationId xmlns:a16="http://schemas.microsoft.com/office/drawing/2014/main" id="{9AD8BC45-984F-48CD-927B-7D7A513081D0}"/>
                </a:ext>
              </a:extLst>
            </p:cNvPr>
            <p:cNvSpPr/>
            <p:nvPr/>
          </p:nvSpPr>
          <p:spPr>
            <a:xfrm rot="16200000">
              <a:off x="3180558" y="3790351"/>
              <a:ext cx="2222500" cy="231933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同侧圆角矩形 5">
              <a:extLst>
                <a:ext uri="{FF2B5EF4-FFF2-40B4-BE49-F238E27FC236}">
                  <a16:creationId xmlns:a16="http://schemas.microsoft.com/office/drawing/2014/main" id="{3A886199-7C98-4E62-AEB5-5D64A48A294E}"/>
                </a:ext>
              </a:extLst>
            </p:cNvPr>
            <p:cNvSpPr/>
            <p:nvPr/>
          </p:nvSpPr>
          <p:spPr>
            <a:xfrm>
              <a:off x="3492501" y="5592958"/>
              <a:ext cx="1584325" cy="736600"/>
            </a:xfrm>
            <a:prstGeom prst="round2SameRect">
              <a:avLst/>
            </a:prstGeom>
            <a:solidFill>
              <a:schemeClr val="accent6">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6890" tIns="106890" rIns="106890" bIns="10689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dirty="0">
                  <a:solidFill>
                    <a:schemeClr val="tx1"/>
                  </a:solidFill>
                  <a:sym typeface="+mn-ea"/>
                </a:rPr>
                <a:t>国家</a:t>
              </a:r>
            </a:p>
          </p:txBody>
        </p:sp>
        <p:sp>
          <p:nvSpPr>
            <p:cNvPr id="7" name="圆角矩形 6">
              <a:extLst>
                <a:ext uri="{FF2B5EF4-FFF2-40B4-BE49-F238E27FC236}">
                  <a16:creationId xmlns:a16="http://schemas.microsoft.com/office/drawing/2014/main" id="{BC2525AF-18C2-4122-AD7E-43677366F5CD}"/>
                </a:ext>
              </a:extLst>
            </p:cNvPr>
            <p:cNvSpPr/>
            <p:nvPr/>
          </p:nvSpPr>
          <p:spPr>
            <a:xfrm>
              <a:off x="3836989" y="4676970"/>
              <a:ext cx="909637" cy="736600"/>
            </a:xfrm>
            <a:prstGeom prst="roundRect">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6890" tIns="106890" rIns="106890" bIns="10689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dirty="0">
                  <a:solidFill>
                    <a:schemeClr val="tx1"/>
                  </a:solidFill>
                  <a:sym typeface="+mn-ea"/>
                </a:rPr>
                <a:t>国体</a:t>
              </a:r>
            </a:p>
          </p:txBody>
        </p:sp>
        <p:sp>
          <p:nvSpPr>
            <p:cNvPr id="8" name="圆角矩形 7">
              <a:extLst>
                <a:ext uri="{FF2B5EF4-FFF2-40B4-BE49-F238E27FC236}">
                  <a16:creationId xmlns:a16="http://schemas.microsoft.com/office/drawing/2014/main" id="{B944CA22-D2AE-4F2C-8B8B-5E854FF06B6C}"/>
                </a:ext>
              </a:extLst>
            </p:cNvPr>
            <p:cNvSpPr/>
            <p:nvPr/>
          </p:nvSpPr>
          <p:spPr>
            <a:xfrm>
              <a:off x="3836989" y="3760983"/>
              <a:ext cx="909637" cy="738187"/>
            </a:xfrm>
            <a:prstGeom prst="roundRect">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6890" tIns="106890" rIns="106890" bIns="106890" spcCol="1270" anchor="ctr"/>
            <a:lstStyle/>
            <a:p>
              <a:pPr algn="ctr" defTabSz="800100" eaLnBrk="1" hangingPunct="1">
                <a:lnSpc>
                  <a:spcPct val="90000"/>
                </a:lnSpc>
                <a:spcAft>
                  <a:spcPct val="35000"/>
                </a:spcAft>
                <a:buFont typeface="Arial" panose="020B0604020202020204" pitchFamily="34" charset="0"/>
                <a:buNone/>
                <a:defRPr/>
              </a:pPr>
              <a:r>
                <a:rPr lang="zh-CN" altLang="en-US" sz="2400" dirty="0">
                  <a:solidFill>
                    <a:schemeClr val="tx1"/>
                  </a:solidFill>
                  <a:sym typeface="+mn-ea"/>
                </a:rPr>
                <a:t>政体</a:t>
              </a:r>
            </a:p>
          </p:txBody>
        </p:sp>
      </p:grpSp>
      <p:sp>
        <p:nvSpPr>
          <p:cNvPr id="21509" name="文本框 1">
            <a:extLst>
              <a:ext uri="{FF2B5EF4-FFF2-40B4-BE49-F238E27FC236}">
                <a16:creationId xmlns:a16="http://schemas.microsoft.com/office/drawing/2014/main" id="{2130C6E0-A338-4C0F-AD98-8F2A378D9FA8}"/>
              </a:ext>
            </a:extLst>
          </p:cNvPr>
          <p:cNvSpPr txBox="1">
            <a:spLocks noChangeArrowheads="1"/>
          </p:cNvSpPr>
          <p:nvPr/>
        </p:nvSpPr>
        <p:spPr bwMode="auto">
          <a:xfrm>
            <a:off x="329647" y="2232975"/>
            <a:ext cx="3997694" cy="245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000" dirty="0"/>
              <a:t>在整个上层建筑中，政治上层建筑居主导地位，国家政权是核心。</a:t>
            </a:r>
          </a:p>
          <a:p>
            <a:pPr algn="just">
              <a:lnSpc>
                <a:spcPct val="120000"/>
              </a:lnSpc>
              <a:spcBef>
                <a:spcPts val="1400"/>
              </a:spcBef>
              <a:buFont typeface="Arial" panose="020B0604020202020204" pitchFamily="34" charset="0"/>
              <a:buNone/>
            </a:pPr>
            <a:r>
              <a:rPr lang="zh-CN" altLang="en-US" sz="2000" dirty="0"/>
              <a:t>国家的实质是一个阶级统治另一个阶级的工具。依据国家的性质和政权的组织形式，国家分为国体和政体两个方面。</a:t>
            </a:r>
          </a:p>
        </p:txBody>
      </p:sp>
      <p:sp>
        <p:nvSpPr>
          <p:cNvPr id="11" name="文本框 10">
            <a:extLst>
              <a:ext uri="{FF2B5EF4-FFF2-40B4-BE49-F238E27FC236}">
                <a16:creationId xmlns:a16="http://schemas.microsoft.com/office/drawing/2014/main" id="{9E8A9997-1C62-4D41-85AB-DDF6BC7D6DD4}"/>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pic>
        <p:nvPicPr>
          <p:cNvPr id="2" name="图片 1">
            <a:extLst>
              <a:ext uri="{FF2B5EF4-FFF2-40B4-BE49-F238E27FC236}">
                <a16:creationId xmlns:a16="http://schemas.microsoft.com/office/drawing/2014/main" id="{E25612AD-F01A-4633-BFFE-8FAC1F300F1B}"/>
              </a:ext>
            </a:extLst>
          </p:cNvPr>
          <p:cNvPicPr>
            <a:picLocks noChangeAspect="1"/>
          </p:cNvPicPr>
          <p:nvPr/>
        </p:nvPicPr>
        <p:blipFill>
          <a:blip r:embed="rId2"/>
          <a:stretch>
            <a:fillRect/>
          </a:stretch>
        </p:blipFill>
        <p:spPr>
          <a:xfrm>
            <a:off x="4195104" y="4766818"/>
            <a:ext cx="4967017" cy="1774381"/>
          </a:xfrm>
          <a:prstGeom prst="rect">
            <a:avLst/>
          </a:prstGeom>
        </p:spPr>
      </p:pic>
      <p:sp>
        <p:nvSpPr>
          <p:cNvPr id="3" name="文本框 2">
            <a:extLst>
              <a:ext uri="{FF2B5EF4-FFF2-40B4-BE49-F238E27FC236}">
                <a16:creationId xmlns:a16="http://schemas.microsoft.com/office/drawing/2014/main" id="{2E9027CE-BCA7-4880-A36F-D3B017FB0AD7}"/>
              </a:ext>
            </a:extLst>
          </p:cNvPr>
          <p:cNvSpPr txBox="1"/>
          <p:nvPr/>
        </p:nvSpPr>
        <p:spPr bwMode="auto">
          <a:xfrm>
            <a:off x="1249289" y="5220585"/>
            <a:ext cx="2158409" cy="1117485"/>
          </a:xfrm>
          <a:prstGeom prst="rect">
            <a:avLst/>
          </a:prstGeom>
          <a:noFill/>
          <a:ln>
            <a:noFill/>
          </a:ln>
        </p:spPr>
        <p:txBody>
          <a:bodyPr wrap="square" rtlCol="0">
            <a:spAutoFit/>
          </a:bodyPr>
          <a:lstStyle/>
          <a:p>
            <a:pPr algn="just">
              <a:lnSpc>
                <a:spcPct val="120000"/>
              </a:lnSpc>
              <a:spcBef>
                <a:spcPts val="1400"/>
              </a:spcBef>
            </a:pPr>
            <a:r>
              <a:rPr lang="zh-CN" altLang="en-US" sz="2400" dirty="0"/>
              <a:t>社会管理</a:t>
            </a:r>
            <a:endParaRPr lang="en-US" altLang="zh-CN" sz="2400" dirty="0"/>
          </a:p>
          <a:p>
            <a:pPr algn="just">
              <a:lnSpc>
                <a:spcPct val="120000"/>
              </a:lnSpc>
              <a:spcBef>
                <a:spcPts val="1400"/>
              </a:spcBef>
            </a:pPr>
            <a:r>
              <a:rPr lang="zh-CN" altLang="en-US" sz="2400" dirty="0"/>
              <a:t>社会服务</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15">
            <a:extLst>
              <a:ext uri="{FF2B5EF4-FFF2-40B4-BE49-F238E27FC236}">
                <a16:creationId xmlns:a16="http://schemas.microsoft.com/office/drawing/2014/main" id="{0EB0D7BA-D806-40EA-BE7E-6873254B3954}"/>
              </a:ext>
            </a:extLst>
          </p:cNvPr>
          <p:cNvSpPr/>
          <p:nvPr/>
        </p:nvSpPr>
        <p:spPr bwMode="auto">
          <a:xfrm>
            <a:off x="550863" y="1228725"/>
            <a:ext cx="22050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社会基本矛盾</a:t>
            </a:r>
          </a:p>
        </p:txBody>
      </p:sp>
      <p:graphicFrame>
        <p:nvGraphicFramePr>
          <p:cNvPr id="20514" name="Group 34">
            <a:extLst>
              <a:ext uri="{FF2B5EF4-FFF2-40B4-BE49-F238E27FC236}">
                <a16:creationId xmlns:a16="http://schemas.microsoft.com/office/drawing/2014/main" id="{18C32189-56A9-49FC-BC4A-49E9536099E4}"/>
              </a:ext>
            </a:extLst>
          </p:cNvPr>
          <p:cNvGraphicFramePr>
            <a:graphicFrameLocks noGrp="1"/>
          </p:cNvGraphicFramePr>
          <p:nvPr/>
        </p:nvGraphicFramePr>
        <p:xfrm>
          <a:off x="2484438" y="2111375"/>
          <a:ext cx="4321175" cy="4105274"/>
        </p:xfrm>
        <a:graphic>
          <a:graphicData uri="http://schemas.openxmlformats.org/drawingml/2006/table">
            <a:tbl>
              <a:tblPr/>
              <a:tblGrid>
                <a:gridCol w="4321175">
                  <a:extLst>
                    <a:ext uri="{9D8B030D-6E8A-4147-A177-3AD203B41FA5}">
                      <a16:colId xmlns:a16="http://schemas.microsoft.com/office/drawing/2014/main" val="20000"/>
                    </a:ext>
                  </a:extLst>
                </a:gridCol>
              </a:tblGrid>
              <a:tr h="947759">
                <a:tc>
                  <a:txBody>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400" b="1" i="0" u="none" strike="noStrike" cap="none" normalizeH="0" baseline="0" dirty="0">
                          <a:ln>
                            <a:noFill/>
                          </a:ln>
                          <a:solidFill>
                            <a:srgbClr val="FF9900"/>
                          </a:solidFill>
                          <a:effectLst/>
                          <a:latin typeface="+mj-ea"/>
                          <a:ea typeface="+mj-ea"/>
                        </a:rPr>
                        <a:t>  </a:t>
                      </a:r>
                      <a:r>
                        <a:rPr kumimoji="0" lang="zh-CN" altLang="en-US" sz="2400" b="1" i="0" u="none" strike="noStrike" cap="none" normalizeH="0" baseline="0" dirty="0">
                          <a:ln>
                            <a:noFill/>
                          </a:ln>
                          <a:solidFill>
                            <a:srgbClr val="FF9900"/>
                          </a:solidFill>
                          <a:effectLst/>
                          <a:latin typeface="+mj-ea"/>
                          <a:ea typeface="+mj-ea"/>
                        </a:rPr>
                        <a:t>社会观念结构</a:t>
                      </a:r>
                      <a:r>
                        <a:rPr kumimoji="0" lang="zh-CN" altLang="en-US" sz="2400" b="1" i="0" u="none" strike="noStrike" cap="none" normalizeH="0" baseline="0" dirty="0">
                          <a:ln>
                            <a:noFill/>
                          </a:ln>
                          <a:solidFill>
                            <a:srgbClr val="FF3300"/>
                          </a:solidFill>
                          <a:effectLst/>
                          <a:latin typeface="+mj-ea"/>
                          <a:ea typeface="+mj-ea"/>
                        </a:rPr>
                        <a:t> </a:t>
                      </a: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400" b="0" i="0" u="none" strike="noStrike" cap="none" normalizeH="0" baseline="0" dirty="0">
                          <a:ln>
                            <a:noFill/>
                          </a:ln>
                          <a:solidFill>
                            <a:schemeClr val="tx1"/>
                          </a:solidFill>
                          <a:effectLst/>
                          <a:latin typeface="+mj-ea"/>
                          <a:ea typeface="+mj-ea"/>
                        </a:rPr>
                        <a:t>（主体是思想上层建筑）</a:t>
                      </a:r>
                    </a:p>
                  </a:txBody>
                  <a:tcPr marT="45725" marB="457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7759">
                <a:tc>
                  <a:txBody>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400" b="1" i="0" u="none" strike="noStrike" cap="none" normalizeH="0" baseline="0" dirty="0">
                          <a:ln>
                            <a:noFill/>
                          </a:ln>
                          <a:solidFill>
                            <a:schemeClr val="accent5">
                              <a:lumMod val="75000"/>
                            </a:schemeClr>
                          </a:solidFill>
                          <a:effectLst/>
                          <a:latin typeface="+mj-ea"/>
                          <a:ea typeface="+mj-ea"/>
                        </a:rPr>
                        <a:t>社会政治结构</a:t>
                      </a: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400" b="0" i="0" u="none" strike="noStrike" cap="none" normalizeH="0" baseline="0" dirty="0">
                          <a:ln>
                            <a:noFill/>
                          </a:ln>
                          <a:solidFill>
                            <a:schemeClr val="tx1"/>
                          </a:solidFill>
                          <a:effectLst/>
                          <a:latin typeface="+mj-ea"/>
                          <a:ea typeface="+mj-ea"/>
                        </a:rPr>
                        <a:t>（政治上层建筑）</a:t>
                      </a:r>
                    </a:p>
                  </a:txBody>
                  <a:tcPr marT="45725" marB="457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61997">
                <a:tc>
                  <a:txBody>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400" b="1" i="0" u="none" strike="noStrike" cap="none" normalizeH="0" baseline="0" dirty="0">
                          <a:ln>
                            <a:noFill/>
                          </a:ln>
                          <a:solidFill>
                            <a:schemeClr val="accent4">
                              <a:lumMod val="75000"/>
                            </a:schemeClr>
                          </a:solidFill>
                          <a:effectLst/>
                          <a:latin typeface="+mj-ea"/>
                          <a:ea typeface="+mj-ea"/>
                        </a:rPr>
                        <a:t>社会经济结构</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400" b="1" i="0" u="none" strike="noStrike" cap="none" normalizeH="0" baseline="0" dirty="0">
                          <a:ln>
                            <a:noFill/>
                          </a:ln>
                          <a:solidFill>
                            <a:schemeClr val="tx1"/>
                          </a:solidFill>
                          <a:effectLst/>
                          <a:latin typeface="+mj-ea"/>
                          <a:ea typeface="+mj-ea"/>
                        </a:rPr>
                        <a:t> </a:t>
                      </a:r>
                      <a:r>
                        <a:rPr kumimoji="0" lang="zh-CN" altLang="en-US" sz="2400" b="0" i="0" u="none" strike="noStrike" cap="none" normalizeH="0" baseline="0" dirty="0">
                          <a:ln>
                            <a:noFill/>
                          </a:ln>
                          <a:solidFill>
                            <a:schemeClr val="tx1"/>
                          </a:solidFill>
                          <a:effectLst/>
                          <a:latin typeface="+mj-ea"/>
                          <a:ea typeface="+mj-ea"/>
                        </a:rPr>
                        <a:t>(</a:t>
                      </a:r>
                      <a:r>
                        <a:rPr kumimoji="0" lang="zh-CN" altLang="en-US" sz="2400" b="0" i="0" u="none" strike="noStrike" cap="none" normalizeH="0" baseline="0" dirty="0">
                          <a:ln>
                            <a:noFill/>
                          </a:ln>
                          <a:solidFill>
                            <a:schemeClr val="tx1"/>
                          </a:solidFill>
                          <a:effectLst/>
                          <a:latin typeface="+mj-ea"/>
                          <a:ea typeface="+mj-ea"/>
                          <a:sym typeface="Arial" panose="020B0604020202020204" pitchFamily="34" charset="0"/>
                        </a:rPr>
                        <a:t>生产关系</a:t>
                      </a:r>
                      <a:r>
                        <a:rPr kumimoji="0" lang="zh-CN" altLang="en-US" sz="2400" b="0" i="0" u="none" strike="noStrike" cap="none" normalizeH="0" baseline="0" dirty="0">
                          <a:ln>
                            <a:noFill/>
                          </a:ln>
                          <a:solidFill>
                            <a:schemeClr val="tx1"/>
                          </a:solidFill>
                          <a:effectLst/>
                          <a:latin typeface="+mj-ea"/>
                          <a:ea typeface="+mj-ea"/>
                        </a:rPr>
                        <a:t>的总和</a:t>
                      </a:r>
                      <a:r>
                        <a:rPr kumimoji="0" lang="en-US" altLang="zh-CN" sz="2400" b="0" i="0" u="none" strike="noStrike" cap="none" normalizeH="0" baseline="0" dirty="0">
                          <a:ln>
                            <a:noFill/>
                          </a:ln>
                          <a:solidFill>
                            <a:schemeClr val="tx1"/>
                          </a:solidFill>
                          <a:effectLst/>
                          <a:latin typeface="+mj-ea"/>
                          <a:ea typeface="+mj-ea"/>
                        </a:rPr>
                        <a:t>——</a:t>
                      </a:r>
                      <a:r>
                        <a:rPr kumimoji="0" lang="zh-CN" altLang="en-US" sz="2400" b="0" i="0" u="none" strike="noStrike" cap="none" normalizeH="0" baseline="0" dirty="0">
                          <a:ln>
                            <a:noFill/>
                          </a:ln>
                          <a:solidFill>
                            <a:schemeClr val="tx1"/>
                          </a:solidFill>
                          <a:effectLst/>
                          <a:latin typeface="+mj-ea"/>
                          <a:ea typeface="+mj-ea"/>
                        </a:rPr>
                        <a:t>包含经济基础)</a:t>
                      </a:r>
                    </a:p>
                  </a:txBody>
                  <a:tcPr marT="45725" marB="457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7759">
                <a:tc>
                  <a:txBody>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400" b="1" i="0" u="none" strike="noStrike" cap="none" normalizeH="0" baseline="0" dirty="0">
                          <a:ln>
                            <a:noFill/>
                          </a:ln>
                          <a:solidFill>
                            <a:srgbClr val="014D23"/>
                          </a:solidFill>
                          <a:effectLst/>
                          <a:latin typeface="+mj-ea"/>
                          <a:ea typeface="+mj-ea"/>
                        </a:rPr>
                        <a:t>生产力</a:t>
                      </a:r>
                    </a:p>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400" b="0" i="0" u="none" strike="noStrike" cap="none" normalizeH="0" baseline="0" dirty="0">
                          <a:ln>
                            <a:noFill/>
                          </a:ln>
                          <a:solidFill>
                            <a:schemeClr val="tx1"/>
                          </a:solidFill>
                          <a:effectLst/>
                          <a:latin typeface="+mj-ea"/>
                          <a:ea typeface="+mj-ea"/>
                          <a:sym typeface="Arial" panose="020B0604020202020204" pitchFamily="34" charset="0"/>
                        </a:rPr>
                        <a:t>（社会结构的奠基石）</a:t>
                      </a:r>
                      <a:endParaRPr kumimoji="0" lang="zh-CN" altLang="en-US" sz="2400" b="1" i="0" u="none" strike="noStrike" cap="none" normalizeH="0" baseline="0" dirty="0">
                        <a:ln>
                          <a:noFill/>
                        </a:ln>
                        <a:solidFill>
                          <a:srgbClr val="008000"/>
                        </a:solidFill>
                        <a:effectLst/>
                        <a:latin typeface="+mj-ea"/>
                        <a:ea typeface="+mj-ea"/>
                      </a:endParaRPr>
                    </a:p>
                  </a:txBody>
                  <a:tcPr marT="45725" marB="4572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422" name="TextBox 32">
            <a:extLst>
              <a:ext uri="{FF2B5EF4-FFF2-40B4-BE49-F238E27FC236}">
                <a16:creationId xmlns:a16="http://schemas.microsoft.com/office/drawing/2014/main" id="{9F8CBDD8-6B53-4B0B-820A-DB5BA8532B01}"/>
              </a:ext>
            </a:extLst>
          </p:cNvPr>
          <p:cNvSpPr txBox="1">
            <a:spLocks noChangeArrowheads="1"/>
          </p:cNvSpPr>
          <p:nvPr/>
        </p:nvSpPr>
        <p:spPr bwMode="auto">
          <a:xfrm>
            <a:off x="6683375" y="5610225"/>
            <a:ext cx="2433638" cy="461963"/>
          </a:xfrm>
          <a:prstGeom prst="rect">
            <a:avLst/>
          </a:prstGeom>
          <a:solidFill>
            <a:schemeClr val="accent6">
              <a:lumMod val="20000"/>
              <a:lumOff val="80000"/>
            </a:schemeClr>
          </a:solidFill>
          <a:ln w="9525" cap="flat" cmpd="sng">
            <a:noFill/>
            <a:miter lim="800000"/>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buFont typeface="Arial" panose="020B0604020202020204" pitchFamily="34" charset="0"/>
              <a:buNone/>
              <a:defRPr/>
            </a:pPr>
            <a:r>
              <a:rPr lang="zh-CN" altLang="en-US" sz="2400" b="1" dirty="0">
                <a:latin typeface="+mj-ea"/>
                <a:ea typeface="+mj-ea"/>
                <a:sym typeface="+mn-ea"/>
              </a:rPr>
              <a:t>  生产力</a:t>
            </a:r>
          </a:p>
        </p:txBody>
      </p:sp>
      <p:sp>
        <p:nvSpPr>
          <p:cNvPr id="17423" name="TextBox 37">
            <a:extLst>
              <a:ext uri="{FF2B5EF4-FFF2-40B4-BE49-F238E27FC236}">
                <a16:creationId xmlns:a16="http://schemas.microsoft.com/office/drawing/2014/main" id="{025D67A2-F86E-4196-ABEB-888791554011}"/>
              </a:ext>
            </a:extLst>
          </p:cNvPr>
          <p:cNvSpPr txBox="1">
            <a:spLocks noChangeArrowheads="1"/>
          </p:cNvSpPr>
          <p:nvPr/>
        </p:nvSpPr>
        <p:spPr bwMode="auto">
          <a:xfrm>
            <a:off x="6681788" y="4084638"/>
            <a:ext cx="2432050" cy="831850"/>
          </a:xfrm>
          <a:prstGeom prst="rect">
            <a:avLst/>
          </a:prstGeom>
          <a:solidFill>
            <a:schemeClr val="accent6">
              <a:lumMod val="20000"/>
              <a:lumOff val="80000"/>
            </a:schemeClr>
          </a:solidFill>
          <a:ln w="9525" cap="flat" cmpd="sng">
            <a:noFill/>
            <a:miter lim="800000"/>
          </a:ln>
          <a:effec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r>
              <a:rPr lang="zh-CN" altLang="en-US" sz="2400" b="1" dirty="0">
                <a:latin typeface="+mj-ea"/>
                <a:ea typeface="+mj-ea"/>
                <a:sym typeface="+mn-ea"/>
              </a:rPr>
              <a:t>生产关系</a:t>
            </a:r>
            <a:endParaRPr lang="en-US" altLang="zh-CN" sz="2400" b="1" dirty="0">
              <a:latin typeface="+mj-ea"/>
              <a:ea typeface="+mj-ea"/>
              <a:sym typeface="+mn-ea"/>
            </a:endParaRPr>
          </a:p>
          <a:p>
            <a:pPr algn="ctr" defTabSz="914400" eaLnBrk="1" hangingPunct="1">
              <a:defRPr/>
            </a:pPr>
            <a:r>
              <a:rPr lang="zh-CN" altLang="en-US" sz="2400" dirty="0">
                <a:latin typeface="+mj-ea"/>
                <a:ea typeface="+mj-ea"/>
                <a:sym typeface="+mn-ea"/>
              </a:rPr>
              <a:t>（经济基础）</a:t>
            </a:r>
          </a:p>
        </p:txBody>
      </p:sp>
      <p:sp>
        <p:nvSpPr>
          <p:cNvPr id="17424" name="TextBox 33">
            <a:extLst>
              <a:ext uri="{FF2B5EF4-FFF2-40B4-BE49-F238E27FC236}">
                <a16:creationId xmlns:a16="http://schemas.microsoft.com/office/drawing/2014/main" id="{9F41EBEF-412C-42BC-BD77-7321BE661B39}"/>
              </a:ext>
            </a:extLst>
          </p:cNvPr>
          <p:cNvSpPr txBox="1">
            <a:spLocks noChangeArrowheads="1"/>
          </p:cNvSpPr>
          <p:nvPr/>
        </p:nvSpPr>
        <p:spPr bwMode="auto">
          <a:xfrm>
            <a:off x="6627813" y="2701925"/>
            <a:ext cx="2433637" cy="461963"/>
          </a:xfrm>
          <a:prstGeom prst="rect">
            <a:avLst/>
          </a:prstGeom>
          <a:solidFill>
            <a:schemeClr val="accent6">
              <a:lumMod val="20000"/>
              <a:lumOff val="80000"/>
            </a:schemeClr>
          </a:solidFill>
          <a:ln w="9525" cap="flat" cmpd="sng">
            <a:noFill/>
            <a:miter lim="800000"/>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buFont typeface="Arial" panose="020B0604020202020204" pitchFamily="34" charset="0"/>
              <a:buNone/>
              <a:defRPr/>
            </a:pPr>
            <a:r>
              <a:rPr lang="zh-CN" altLang="en-US" sz="2400" b="1" dirty="0">
                <a:latin typeface="+mj-ea"/>
                <a:ea typeface="+mj-ea"/>
                <a:sym typeface="+mn-ea"/>
              </a:rPr>
              <a:t>上层建筑</a:t>
            </a:r>
          </a:p>
        </p:txBody>
      </p:sp>
      <p:sp>
        <p:nvSpPr>
          <p:cNvPr id="17428" name="TextBox 33">
            <a:extLst>
              <a:ext uri="{FF2B5EF4-FFF2-40B4-BE49-F238E27FC236}">
                <a16:creationId xmlns:a16="http://schemas.microsoft.com/office/drawing/2014/main" id="{DB4705FF-5A87-4307-96A8-05516AAB0208}"/>
              </a:ext>
            </a:extLst>
          </p:cNvPr>
          <p:cNvSpPr txBox="1">
            <a:spLocks noChangeArrowheads="1"/>
          </p:cNvSpPr>
          <p:nvPr/>
        </p:nvSpPr>
        <p:spPr bwMode="auto">
          <a:xfrm>
            <a:off x="306388" y="2728913"/>
            <a:ext cx="2205037" cy="461962"/>
          </a:xfrm>
          <a:prstGeom prst="rect">
            <a:avLst/>
          </a:prstGeom>
          <a:solidFill>
            <a:schemeClr val="accent6">
              <a:lumMod val="20000"/>
              <a:lumOff val="80000"/>
            </a:schemeClr>
          </a:solidFill>
          <a:ln w="9525" cap="flat" cmpd="sng">
            <a:noFill/>
            <a:miter lim="800000"/>
          </a:ln>
          <a:effec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r>
              <a:rPr lang="zh-CN" altLang="en-US" sz="2400" b="1" dirty="0">
                <a:latin typeface="+mj-ea"/>
                <a:ea typeface="+mj-ea"/>
                <a:sym typeface="+mn-ea"/>
              </a:rPr>
              <a:t>上层建筑</a:t>
            </a:r>
          </a:p>
        </p:txBody>
      </p:sp>
      <p:sp>
        <p:nvSpPr>
          <p:cNvPr id="17429" name="TextBox 37">
            <a:extLst>
              <a:ext uri="{FF2B5EF4-FFF2-40B4-BE49-F238E27FC236}">
                <a16:creationId xmlns:a16="http://schemas.microsoft.com/office/drawing/2014/main" id="{629CED67-CEF9-4E7C-A389-194792CC5872}"/>
              </a:ext>
            </a:extLst>
          </p:cNvPr>
          <p:cNvSpPr txBox="1">
            <a:spLocks noChangeArrowheads="1"/>
          </p:cNvSpPr>
          <p:nvPr/>
        </p:nvSpPr>
        <p:spPr bwMode="auto">
          <a:xfrm>
            <a:off x="333375" y="4083050"/>
            <a:ext cx="2203450" cy="831850"/>
          </a:xfrm>
          <a:prstGeom prst="rect">
            <a:avLst/>
          </a:prstGeom>
          <a:solidFill>
            <a:schemeClr val="accent6">
              <a:lumMod val="20000"/>
              <a:lumOff val="80000"/>
            </a:schemeClr>
          </a:solidFill>
          <a:ln w="9525" cap="flat" cmpd="sng">
            <a:noFill/>
            <a:miter lim="800000"/>
          </a:ln>
          <a:effec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r>
              <a:rPr lang="zh-CN" altLang="en-US" sz="2400" b="1" dirty="0">
                <a:latin typeface="+mj-ea"/>
                <a:ea typeface="+mj-ea"/>
                <a:sym typeface="+mn-ea"/>
              </a:rPr>
              <a:t>生产关系</a:t>
            </a:r>
            <a:endParaRPr lang="en-US" altLang="zh-CN" sz="2400" b="1" dirty="0">
              <a:latin typeface="+mj-ea"/>
              <a:ea typeface="+mj-ea"/>
              <a:sym typeface="+mn-ea"/>
            </a:endParaRPr>
          </a:p>
          <a:p>
            <a:pPr algn="ctr" defTabSz="914400" eaLnBrk="1" hangingPunct="1">
              <a:defRPr/>
            </a:pPr>
            <a:r>
              <a:rPr lang="zh-CN" altLang="en-US" sz="2400" dirty="0">
                <a:latin typeface="+mj-ea"/>
                <a:ea typeface="+mj-ea"/>
                <a:sym typeface="+mn-ea"/>
              </a:rPr>
              <a:t>（经济基础）</a:t>
            </a:r>
          </a:p>
        </p:txBody>
      </p:sp>
      <p:sp>
        <p:nvSpPr>
          <p:cNvPr id="17430" name="TextBox 32">
            <a:extLst>
              <a:ext uri="{FF2B5EF4-FFF2-40B4-BE49-F238E27FC236}">
                <a16:creationId xmlns:a16="http://schemas.microsoft.com/office/drawing/2014/main" id="{9BB3BAEF-9B78-4470-8D55-9DCF98D9F329}"/>
              </a:ext>
            </a:extLst>
          </p:cNvPr>
          <p:cNvSpPr txBox="1">
            <a:spLocks noChangeArrowheads="1"/>
          </p:cNvSpPr>
          <p:nvPr/>
        </p:nvSpPr>
        <p:spPr bwMode="auto">
          <a:xfrm>
            <a:off x="333375" y="5565775"/>
            <a:ext cx="2203450" cy="461963"/>
          </a:xfrm>
          <a:prstGeom prst="rect">
            <a:avLst/>
          </a:prstGeom>
          <a:solidFill>
            <a:schemeClr val="accent6">
              <a:lumMod val="20000"/>
              <a:lumOff val="80000"/>
            </a:schemeClr>
          </a:solidFill>
          <a:ln w="9525" cap="flat" cmpd="sng">
            <a:noFill/>
            <a:miter lim="800000"/>
          </a:ln>
          <a:effec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eaLnBrk="1" hangingPunct="1">
              <a:defRPr/>
            </a:pPr>
            <a:r>
              <a:rPr lang="zh-CN" altLang="en-US" sz="2400" b="1" dirty="0">
                <a:latin typeface="+mj-ea"/>
                <a:ea typeface="+mj-ea"/>
                <a:sym typeface="+mn-ea"/>
              </a:rPr>
              <a:t>  生产力</a:t>
            </a:r>
          </a:p>
        </p:txBody>
      </p:sp>
      <p:sp>
        <p:nvSpPr>
          <p:cNvPr id="22552" name="AutoShape 20">
            <a:extLst>
              <a:ext uri="{FF2B5EF4-FFF2-40B4-BE49-F238E27FC236}">
                <a16:creationId xmlns:a16="http://schemas.microsoft.com/office/drawing/2014/main" id="{657C4E8A-0A88-4086-B451-C21D6091525B}"/>
              </a:ext>
            </a:extLst>
          </p:cNvPr>
          <p:cNvSpPr>
            <a:spLocks noChangeArrowheads="1"/>
          </p:cNvSpPr>
          <p:nvPr/>
        </p:nvSpPr>
        <p:spPr bwMode="auto">
          <a:xfrm>
            <a:off x="1765300" y="4914900"/>
            <a:ext cx="288925" cy="650875"/>
          </a:xfrm>
          <a:prstGeom prst="upArrow">
            <a:avLst>
              <a:gd name="adj1" fmla="val 50000"/>
              <a:gd name="adj2" fmla="val 55816"/>
            </a:avLst>
          </a:prstGeom>
          <a:solidFill>
            <a:srgbClr val="FFC000"/>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2000">
              <a:latin typeface="+mj-ea"/>
              <a:ea typeface="+mj-ea"/>
            </a:endParaRPr>
          </a:p>
        </p:txBody>
      </p:sp>
      <p:sp>
        <p:nvSpPr>
          <p:cNvPr id="22553" name="AutoShape 20">
            <a:extLst>
              <a:ext uri="{FF2B5EF4-FFF2-40B4-BE49-F238E27FC236}">
                <a16:creationId xmlns:a16="http://schemas.microsoft.com/office/drawing/2014/main" id="{10E881F1-82BF-4961-A1F4-F42F03564C8A}"/>
              </a:ext>
            </a:extLst>
          </p:cNvPr>
          <p:cNvSpPr>
            <a:spLocks noChangeArrowheads="1"/>
          </p:cNvSpPr>
          <p:nvPr/>
        </p:nvSpPr>
        <p:spPr bwMode="auto">
          <a:xfrm>
            <a:off x="1762125" y="3190875"/>
            <a:ext cx="287338" cy="892175"/>
          </a:xfrm>
          <a:prstGeom prst="upArrow">
            <a:avLst>
              <a:gd name="adj1" fmla="val 50000"/>
              <a:gd name="adj2" fmla="val 84186"/>
            </a:avLst>
          </a:prstGeom>
          <a:solidFill>
            <a:srgbClr val="FFC000"/>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2000">
              <a:latin typeface="+mj-ea"/>
              <a:ea typeface="+mj-ea"/>
            </a:endParaRPr>
          </a:p>
        </p:txBody>
      </p:sp>
      <p:sp>
        <p:nvSpPr>
          <p:cNvPr id="17433" name="Text Box 2">
            <a:extLst>
              <a:ext uri="{FF2B5EF4-FFF2-40B4-BE49-F238E27FC236}">
                <a16:creationId xmlns:a16="http://schemas.microsoft.com/office/drawing/2014/main" id="{414DC479-B289-4D14-A609-7BD8096E1088}"/>
              </a:ext>
            </a:extLst>
          </p:cNvPr>
          <p:cNvSpPr txBox="1">
            <a:spLocks noChangeArrowheads="1"/>
          </p:cNvSpPr>
          <p:nvPr/>
        </p:nvSpPr>
        <p:spPr bwMode="auto">
          <a:xfrm>
            <a:off x="792163" y="5035550"/>
            <a:ext cx="863600" cy="46196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4400">
              <a:spcBef>
                <a:spcPct val="50000"/>
              </a:spcBef>
              <a:buFont typeface="Arial" panose="020B0604020202020204" pitchFamily="34" charset="0"/>
              <a:buNone/>
              <a:defRPr/>
            </a:pPr>
            <a:r>
              <a:rPr lang="zh-CN" altLang="en-US" sz="2400" dirty="0">
                <a:latin typeface="+mj-ea"/>
                <a:ea typeface="+mj-ea"/>
                <a:sym typeface="+mn-ea"/>
              </a:rPr>
              <a:t>决定</a:t>
            </a:r>
          </a:p>
        </p:txBody>
      </p:sp>
      <p:sp>
        <p:nvSpPr>
          <p:cNvPr id="17434" name="Text Box 2">
            <a:extLst>
              <a:ext uri="{FF2B5EF4-FFF2-40B4-BE49-F238E27FC236}">
                <a16:creationId xmlns:a16="http://schemas.microsoft.com/office/drawing/2014/main" id="{6EA571BC-38EC-4A32-98D8-D7620B34C123}"/>
              </a:ext>
            </a:extLst>
          </p:cNvPr>
          <p:cNvSpPr txBox="1">
            <a:spLocks noChangeArrowheads="1"/>
          </p:cNvSpPr>
          <p:nvPr/>
        </p:nvSpPr>
        <p:spPr bwMode="auto">
          <a:xfrm>
            <a:off x="792163" y="3422650"/>
            <a:ext cx="863600" cy="46196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4400">
              <a:spcBef>
                <a:spcPct val="50000"/>
              </a:spcBef>
              <a:buFont typeface="Arial" panose="020B0604020202020204" pitchFamily="34" charset="0"/>
              <a:buNone/>
              <a:defRPr/>
            </a:pPr>
            <a:r>
              <a:rPr lang="zh-CN" altLang="en-US" sz="2400" dirty="0">
                <a:latin typeface="+mj-ea"/>
                <a:ea typeface="+mj-ea"/>
                <a:sym typeface="+mn-ea"/>
              </a:rPr>
              <a:t>决定</a:t>
            </a:r>
          </a:p>
        </p:txBody>
      </p:sp>
      <p:sp>
        <p:nvSpPr>
          <p:cNvPr id="22556" name="AutoShape 29">
            <a:extLst>
              <a:ext uri="{FF2B5EF4-FFF2-40B4-BE49-F238E27FC236}">
                <a16:creationId xmlns:a16="http://schemas.microsoft.com/office/drawing/2014/main" id="{A843C7AB-7D4A-4D39-ADD0-C4CA82FF3EE3}"/>
              </a:ext>
            </a:extLst>
          </p:cNvPr>
          <p:cNvSpPr>
            <a:spLocks noChangeArrowheads="1"/>
          </p:cNvSpPr>
          <p:nvPr/>
        </p:nvSpPr>
        <p:spPr bwMode="auto">
          <a:xfrm>
            <a:off x="7115175" y="4924425"/>
            <a:ext cx="287338" cy="663575"/>
          </a:xfrm>
          <a:prstGeom prst="downArrow">
            <a:avLst>
              <a:gd name="adj1" fmla="val 50000"/>
              <a:gd name="adj2" fmla="val 53512"/>
            </a:avLst>
          </a:prstGeom>
          <a:solidFill>
            <a:srgbClr val="FFC000"/>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2000">
              <a:latin typeface="+mj-ea"/>
              <a:ea typeface="+mj-ea"/>
            </a:endParaRPr>
          </a:p>
        </p:txBody>
      </p:sp>
      <p:sp>
        <p:nvSpPr>
          <p:cNvPr id="22557" name="AutoShape 29">
            <a:extLst>
              <a:ext uri="{FF2B5EF4-FFF2-40B4-BE49-F238E27FC236}">
                <a16:creationId xmlns:a16="http://schemas.microsoft.com/office/drawing/2014/main" id="{645FC182-2C27-4EFA-B918-CAC997B7A774}"/>
              </a:ext>
            </a:extLst>
          </p:cNvPr>
          <p:cNvSpPr>
            <a:spLocks noChangeArrowheads="1"/>
          </p:cNvSpPr>
          <p:nvPr/>
        </p:nvSpPr>
        <p:spPr bwMode="auto">
          <a:xfrm>
            <a:off x="7115175" y="3171825"/>
            <a:ext cx="287338" cy="911225"/>
          </a:xfrm>
          <a:prstGeom prst="downArrow">
            <a:avLst>
              <a:gd name="adj1" fmla="val 50000"/>
              <a:gd name="adj2" fmla="val 89450"/>
            </a:avLst>
          </a:prstGeom>
          <a:solidFill>
            <a:srgbClr val="FFC000"/>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2000">
              <a:latin typeface="+mj-ea"/>
              <a:ea typeface="+mj-ea"/>
            </a:endParaRPr>
          </a:p>
        </p:txBody>
      </p:sp>
      <p:sp>
        <p:nvSpPr>
          <p:cNvPr id="17437" name="Text Box 6">
            <a:extLst>
              <a:ext uri="{FF2B5EF4-FFF2-40B4-BE49-F238E27FC236}">
                <a16:creationId xmlns:a16="http://schemas.microsoft.com/office/drawing/2014/main" id="{2A7E235E-4594-4A36-821D-7F6EFC4231C3}"/>
              </a:ext>
            </a:extLst>
          </p:cNvPr>
          <p:cNvSpPr txBox="1">
            <a:spLocks noChangeArrowheads="1"/>
          </p:cNvSpPr>
          <p:nvPr/>
        </p:nvSpPr>
        <p:spPr bwMode="auto">
          <a:xfrm>
            <a:off x="7500938" y="5060950"/>
            <a:ext cx="1298575" cy="46196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4400">
              <a:spcBef>
                <a:spcPct val="50000"/>
              </a:spcBef>
              <a:buFont typeface="Arial" panose="020B0604020202020204" pitchFamily="34" charset="0"/>
              <a:buNone/>
              <a:defRPr/>
            </a:pPr>
            <a:r>
              <a:rPr lang="zh-CN" altLang="en-US" sz="2400" dirty="0">
                <a:latin typeface="+mj-ea"/>
                <a:ea typeface="+mj-ea"/>
                <a:sym typeface="+mn-ea"/>
              </a:rPr>
              <a:t>反作用</a:t>
            </a:r>
          </a:p>
        </p:txBody>
      </p:sp>
      <p:sp>
        <p:nvSpPr>
          <p:cNvPr id="17438" name="Text Box 6">
            <a:extLst>
              <a:ext uri="{FF2B5EF4-FFF2-40B4-BE49-F238E27FC236}">
                <a16:creationId xmlns:a16="http://schemas.microsoft.com/office/drawing/2014/main" id="{1FB5B47C-6457-496B-AEFC-EAE696D571C5}"/>
              </a:ext>
            </a:extLst>
          </p:cNvPr>
          <p:cNvSpPr txBox="1">
            <a:spLocks noChangeArrowheads="1"/>
          </p:cNvSpPr>
          <p:nvPr/>
        </p:nvSpPr>
        <p:spPr bwMode="auto">
          <a:xfrm>
            <a:off x="7500938" y="3438525"/>
            <a:ext cx="1298575" cy="46196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4400">
              <a:spcBef>
                <a:spcPct val="50000"/>
              </a:spcBef>
              <a:buFont typeface="Arial" panose="020B0604020202020204" pitchFamily="34" charset="0"/>
              <a:buNone/>
              <a:defRPr/>
            </a:pPr>
            <a:r>
              <a:rPr lang="zh-CN" altLang="en-US" sz="2400" dirty="0">
                <a:latin typeface="+mj-ea"/>
                <a:ea typeface="+mj-ea"/>
                <a:sym typeface="+mn-ea"/>
              </a:rPr>
              <a:t>反作用</a:t>
            </a:r>
          </a:p>
        </p:txBody>
      </p:sp>
      <p:sp>
        <p:nvSpPr>
          <p:cNvPr id="19" name="文本框 18">
            <a:extLst>
              <a:ext uri="{FF2B5EF4-FFF2-40B4-BE49-F238E27FC236}">
                <a16:creationId xmlns:a16="http://schemas.microsoft.com/office/drawing/2014/main" id="{7363306C-28E2-4A11-B11F-D19DF773E5D3}"/>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5">
            <a:extLst>
              <a:ext uri="{FF2B5EF4-FFF2-40B4-BE49-F238E27FC236}">
                <a16:creationId xmlns:a16="http://schemas.microsoft.com/office/drawing/2014/main" id="{4B3A6053-AA52-4FEF-85AE-BB480BDDA407}"/>
              </a:ext>
            </a:extLst>
          </p:cNvPr>
          <p:cNvSpPr/>
          <p:nvPr/>
        </p:nvSpPr>
        <p:spPr bwMode="auto">
          <a:xfrm>
            <a:off x="550863" y="1131888"/>
            <a:ext cx="43132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生产力的状况决定生产关系</a:t>
            </a:r>
          </a:p>
        </p:txBody>
      </p:sp>
      <p:sp>
        <p:nvSpPr>
          <p:cNvPr id="23554" name="圆角矩形标注 27">
            <a:extLst>
              <a:ext uri="{FF2B5EF4-FFF2-40B4-BE49-F238E27FC236}">
                <a16:creationId xmlns:a16="http://schemas.microsoft.com/office/drawing/2014/main" id="{734393C1-6A12-487D-A107-FC929412A8D3}"/>
              </a:ext>
            </a:extLst>
          </p:cNvPr>
          <p:cNvSpPr>
            <a:spLocks noChangeArrowheads="1"/>
          </p:cNvSpPr>
          <p:nvPr/>
        </p:nvSpPr>
        <p:spPr bwMode="auto">
          <a:xfrm>
            <a:off x="4470400" y="3429000"/>
            <a:ext cx="3929063" cy="863600"/>
          </a:xfrm>
          <a:prstGeom prst="wedgeRoundRectCallout">
            <a:avLst>
              <a:gd name="adj1" fmla="val -657"/>
              <a:gd name="adj2" fmla="val -102458"/>
              <a:gd name="adj3" fmla="val 16667"/>
            </a:avLst>
          </a:prstGeom>
          <a:solidFill>
            <a:schemeClr val="accent4">
              <a:lumMod val="20000"/>
              <a:lumOff val="8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a:ea typeface="宋体" panose="02010600030101010101" pitchFamily="2" charset="-122"/>
            </a:endParaRPr>
          </a:p>
        </p:txBody>
      </p:sp>
      <p:pic>
        <p:nvPicPr>
          <p:cNvPr id="18436" name="Picture 7">
            <a:extLst>
              <a:ext uri="{FF2B5EF4-FFF2-40B4-BE49-F238E27FC236}">
                <a16:creationId xmlns:a16="http://schemas.microsoft.com/office/drawing/2014/main" id="{B220F11E-BEDF-4FE6-A8A3-641BDB16F9E2}"/>
              </a:ext>
            </a:extLst>
          </p:cNvPr>
          <p:cNvPicPr>
            <a:picLocks noChangeAspect="1" noChangeArrowheads="1"/>
          </p:cNvPicPr>
          <p:nvPr/>
        </p:nvPicPr>
        <p:blipFill>
          <a:blip r:embed="rId2" cstate="print"/>
          <a:srcRect/>
          <a:stretch>
            <a:fillRect/>
          </a:stretch>
        </p:blipFill>
        <p:spPr bwMode="auto">
          <a:xfrm>
            <a:off x="1472602" y="4507207"/>
            <a:ext cx="2033379" cy="1246687"/>
          </a:xfrm>
          <a:prstGeom prst="roundRect">
            <a:avLst>
              <a:gd name="adj" fmla="val 8594"/>
            </a:avLst>
          </a:prstGeom>
          <a:solidFill>
            <a:srgbClr val="FFFFFF">
              <a:shade val="85000"/>
            </a:srgbClr>
          </a:solidFill>
          <a:ln>
            <a:noFill/>
          </a:ln>
          <a:effectLst/>
        </p:spPr>
      </p:pic>
      <p:sp>
        <p:nvSpPr>
          <p:cNvPr id="18437" name="Text Box 9">
            <a:extLst>
              <a:ext uri="{FF2B5EF4-FFF2-40B4-BE49-F238E27FC236}">
                <a16:creationId xmlns:a16="http://schemas.microsoft.com/office/drawing/2014/main" id="{89EA321F-24B3-47CD-B179-648C4C06C91B}"/>
              </a:ext>
            </a:extLst>
          </p:cNvPr>
          <p:cNvSpPr txBox="1">
            <a:spLocks noChangeArrowheads="1"/>
          </p:cNvSpPr>
          <p:nvPr/>
        </p:nvSpPr>
        <p:spPr bwMode="auto">
          <a:xfrm>
            <a:off x="703263" y="5845175"/>
            <a:ext cx="3454400" cy="400050"/>
          </a:xfrm>
          <a:prstGeom prst="rect">
            <a:avLst/>
          </a:prstGeom>
          <a:solidFill>
            <a:schemeClr val="bg1"/>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000" b="1" dirty="0">
                <a:latin typeface="+mj-ea"/>
                <a:ea typeface="+mj-ea"/>
                <a:sym typeface="+mn-ea"/>
              </a:rPr>
              <a:t>原始社会</a:t>
            </a:r>
            <a:r>
              <a:rPr lang="en-US" altLang="zh-CN" sz="2000" b="1" dirty="0">
                <a:latin typeface="+mj-ea"/>
                <a:ea typeface="+mj-ea"/>
                <a:sym typeface="+mn-ea"/>
              </a:rPr>
              <a:t>—</a:t>
            </a:r>
            <a:r>
              <a:rPr lang="zh-CN" altLang="en-US" sz="2000" b="1" dirty="0">
                <a:latin typeface="+mj-ea"/>
                <a:ea typeface="+mj-ea"/>
                <a:sym typeface="+mn-ea"/>
              </a:rPr>
              <a:t>——原始公有</a:t>
            </a:r>
          </a:p>
        </p:txBody>
      </p:sp>
      <p:pic>
        <p:nvPicPr>
          <p:cNvPr id="18438" name="Picture 12">
            <a:extLst>
              <a:ext uri="{FF2B5EF4-FFF2-40B4-BE49-F238E27FC236}">
                <a16:creationId xmlns:a16="http://schemas.microsoft.com/office/drawing/2014/main" id="{B673E4CD-EC8F-4AEB-BB2C-598B986D7C89}"/>
              </a:ext>
            </a:extLst>
          </p:cNvPr>
          <p:cNvPicPr>
            <a:picLocks noChangeAspect="1" noChangeArrowheads="1"/>
          </p:cNvPicPr>
          <p:nvPr/>
        </p:nvPicPr>
        <p:blipFill>
          <a:blip r:embed="rId3" cstate="print"/>
          <a:srcRect/>
          <a:stretch>
            <a:fillRect/>
          </a:stretch>
        </p:blipFill>
        <p:spPr bwMode="auto">
          <a:xfrm>
            <a:off x="5585969" y="4461406"/>
            <a:ext cx="1872579" cy="1292487"/>
          </a:xfrm>
          <a:prstGeom prst="roundRect">
            <a:avLst>
              <a:gd name="adj" fmla="val 8594"/>
            </a:avLst>
          </a:prstGeom>
          <a:solidFill>
            <a:srgbClr val="FFFFFF">
              <a:shade val="85000"/>
            </a:srgbClr>
          </a:solidFill>
          <a:ln>
            <a:noFill/>
          </a:ln>
          <a:effectLst/>
        </p:spPr>
      </p:pic>
      <p:sp>
        <p:nvSpPr>
          <p:cNvPr id="23559" name="Line 13">
            <a:extLst>
              <a:ext uri="{FF2B5EF4-FFF2-40B4-BE49-F238E27FC236}">
                <a16:creationId xmlns:a16="http://schemas.microsoft.com/office/drawing/2014/main" id="{E5B23924-AD60-40FA-AC52-27CA2066F506}"/>
              </a:ext>
            </a:extLst>
          </p:cNvPr>
          <p:cNvSpPr>
            <a:spLocks noChangeShapeType="1"/>
          </p:cNvSpPr>
          <p:nvPr/>
        </p:nvSpPr>
        <p:spPr bwMode="auto">
          <a:xfrm>
            <a:off x="4157663" y="5199063"/>
            <a:ext cx="647700" cy="1587"/>
          </a:xfrm>
          <a:prstGeom prst="line">
            <a:avLst/>
          </a:prstGeom>
          <a:noFill/>
          <a:ln w="635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0" name="Text Box 15">
            <a:extLst>
              <a:ext uri="{FF2B5EF4-FFF2-40B4-BE49-F238E27FC236}">
                <a16:creationId xmlns:a16="http://schemas.microsoft.com/office/drawing/2014/main" id="{33A21A88-887A-4B77-8760-BCCFC6BF2E70}"/>
              </a:ext>
            </a:extLst>
          </p:cNvPr>
          <p:cNvSpPr txBox="1">
            <a:spLocks noChangeArrowheads="1"/>
          </p:cNvSpPr>
          <p:nvPr/>
        </p:nvSpPr>
        <p:spPr bwMode="auto">
          <a:xfrm>
            <a:off x="4795838" y="5845175"/>
            <a:ext cx="3454400" cy="400050"/>
          </a:xfrm>
          <a:prstGeom prst="rect">
            <a:avLst/>
          </a:prstGeom>
          <a:solidFill>
            <a:schemeClr val="bg1"/>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000" b="1" dirty="0">
                <a:latin typeface="+mj-ea"/>
                <a:ea typeface="+mj-ea"/>
                <a:sym typeface="Arial" panose="020B0604020202020204" pitchFamily="34" charset="0"/>
              </a:rPr>
              <a:t>资本主义社会</a:t>
            </a:r>
            <a:r>
              <a:rPr lang="en-US" altLang="zh-CN" sz="2000" b="1" dirty="0">
                <a:latin typeface="+mj-ea"/>
                <a:ea typeface="+mj-ea"/>
                <a:sym typeface="Arial" panose="020B0604020202020204" pitchFamily="34" charset="0"/>
              </a:rPr>
              <a:t>—</a:t>
            </a:r>
            <a:r>
              <a:rPr lang="zh-CN" altLang="en-US" sz="2000" b="1" dirty="0">
                <a:latin typeface="+mj-ea"/>
                <a:ea typeface="+mj-ea"/>
                <a:sym typeface="Arial" panose="020B0604020202020204" pitchFamily="34" charset="0"/>
              </a:rPr>
              <a:t>——私有制</a:t>
            </a:r>
          </a:p>
        </p:txBody>
      </p:sp>
      <p:sp>
        <p:nvSpPr>
          <p:cNvPr id="11" name="圆角矩形标注 10">
            <a:extLst>
              <a:ext uri="{FF2B5EF4-FFF2-40B4-BE49-F238E27FC236}">
                <a16:creationId xmlns:a16="http://schemas.microsoft.com/office/drawing/2014/main" id="{CB62B0DA-5365-43FF-8FAA-EC3D5BA04D08}"/>
              </a:ext>
            </a:extLst>
          </p:cNvPr>
          <p:cNvSpPr/>
          <p:nvPr/>
        </p:nvSpPr>
        <p:spPr bwMode="auto">
          <a:xfrm>
            <a:off x="550863" y="3467100"/>
            <a:ext cx="3816350" cy="865188"/>
          </a:xfrm>
          <a:prstGeom prst="wedgeRoundRectCallout">
            <a:avLst>
              <a:gd name="adj1" fmla="val -658"/>
              <a:gd name="adj2" fmla="val -102457"/>
              <a:gd name="adj3" fmla="val 16667"/>
            </a:avLst>
          </a:prstGeom>
          <a:solidFill>
            <a:schemeClr val="accent4">
              <a:lumMod val="20000"/>
              <a:lumOff val="80000"/>
            </a:schemeClr>
          </a:solidFill>
          <a:ln>
            <a:noFill/>
          </a:ln>
          <a:effectLst/>
        </p:spPr>
        <p:txBody>
          <a:bodyPr wrap="none" lIns="90170" tIns="46990" rIns="90170" bIns="46990" anchor="ctr"/>
          <a:lstStyle/>
          <a:p>
            <a:pPr defTabSz="914400" eaLnBrk="1" hangingPunct="1">
              <a:buFont typeface="Arial" panose="020B0604020202020204" pitchFamily="34" charset="0"/>
              <a:buNone/>
              <a:defRPr/>
            </a:pPr>
            <a:endParaRPr lang="zh-CN" altLang="en-US">
              <a:ea typeface="宋体" panose="02010600030101010101" pitchFamily="2" charset="-122"/>
            </a:endParaRPr>
          </a:p>
        </p:txBody>
      </p:sp>
      <p:sp>
        <p:nvSpPr>
          <p:cNvPr id="23567" name="矩形 11">
            <a:extLst>
              <a:ext uri="{FF2B5EF4-FFF2-40B4-BE49-F238E27FC236}">
                <a16:creationId xmlns:a16="http://schemas.microsoft.com/office/drawing/2014/main" id="{8FAC4467-311E-4E02-9BB7-0988BD4D5860}"/>
              </a:ext>
            </a:extLst>
          </p:cNvPr>
          <p:cNvSpPr>
            <a:spLocks noChangeArrowheads="1"/>
          </p:cNvSpPr>
          <p:nvPr/>
        </p:nvSpPr>
        <p:spPr bwMode="auto">
          <a:xfrm>
            <a:off x="4470400" y="3590925"/>
            <a:ext cx="4032250" cy="64135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zh-CN" dirty="0">
                <a:latin typeface="+mj-ea"/>
                <a:ea typeface="+mj-ea"/>
                <a:sym typeface="+mn-ea"/>
              </a:rPr>
              <a:t>适合生产力时，推动生产力发展</a:t>
            </a:r>
            <a:endParaRPr lang="en-US" altLang="zh-CN" dirty="0">
              <a:latin typeface="+mj-ea"/>
              <a:ea typeface="+mj-ea"/>
              <a:sym typeface="+mn-ea"/>
            </a:endParaRPr>
          </a:p>
          <a:p>
            <a:pPr>
              <a:defRPr/>
            </a:pPr>
            <a:r>
              <a:rPr lang="zh-CN" altLang="zh-CN" dirty="0">
                <a:latin typeface="+mj-ea"/>
                <a:ea typeface="+mj-ea"/>
                <a:sym typeface="+mn-ea"/>
              </a:rPr>
              <a:t>不适合生产力时，阻碍生产力的发展</a:t>
            </a:r>
            <a:endParaRPr lang="zh-CN" altLang="en-US" dirty="0">
              <a:latin typeface="+mj-ea"/>
              <a:ea typeface="+mj-ea"/>
              <a:sym typeface="+mn-ea"/>
            </a:endParaRPr>
          </a:p>
        </p:txBody>
      </p:sp>
      <p:sp>
        <p:nvSpPr>
          <p:cNvPr id="23568" name="矩形 14">
            <a:extLst>
              <a:ext uri="{FF2B5EF4-FFF2-40B4-BE49-F238E27FC236}">
                <a16:creationId xmlns:a16="http://schemas.microsoft.com/office/drawing/2014/main" id="{457FB010-18CE-447B-8FEA-BA0FE449CD01}"/>
              </a:ext>
            </a:extLst>
          </p:cNvPr>
          <p:cNvSpPr>
            <a:spLocks noChangeArrowheads="1"/>
          </p:cNvSpPr>
          <p:nvPr/>
        </p:nvSpPr>
        <p:spPr bwMode="auto">
          <a:xfrm>
            <a:off x="654050" y="3613150"/>
            <a:ext cx="3644900" cy="64135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dirty="0">
                <a:latin typeface="+mj-ea"/>
                <a:ea typeface="+mj-ea"/>
                <a:sym typeface="+mn-ea"/>
              </a:rPr>
              <a:t>生产力状况决定生产关系性质</a:t>
            </a:r>
          </a:p>
          <a:p>
            <a:pPr>
              <a:defRPr/>
            </a:pPr>
            <a:r>
              <a:rPr lang="zh-CN" altLang="en-US" dirty="0">
                <a:latin typeface="+mj-ea"/>
                <a:ea typeface="+mj-ea"/>
                <a:sym typeface="+mn-ea"/>
              </a:rPr>
              <a:t>生产力发展变化决定生产关系变革 </a:t>
            </a:r>
          </a:p>
        </p:txBody>
      </p:sp>
      <p:sp>
        <p:nvSpPr>
          <p:cNvPr id="23565" name="文本框 1">
            <a:extLst>
              <a:ext uri="{FF2B5EF4-FFF2-40B4-BE49-F238E27FC236}">
                <a16:creationId xmlns:a16="http://schemas.microsoft.com/office/drawing/2014/main" id="{CDAC87E7-3D79-4A43-9909-CCEC344D8964}"/>
              </a:ext>
            </a:extLst>
          </p:cNvPr>
          <p:cNvSpPr txBox="1">
            <a:spLocks noChangeArrowheads="1"/>
          </p:cNvSpPr>
          <p:nvPr/>
        </p:nvSpPr>
        <p:spPr bwMode="auto">
          <a:xfrm>
            <a:off x="700088" y="1914525"/>
            <a:ext cx="7743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zh-CN" altLang="en-US" sz="2400"/>
              <a:t>生产关系是生产的社会形式，二者的有机结合和统一，构成社会的生产方式。</a:t>
            </a:r>
            <a:r>
              <a:rPr lang="zh-CN" altLang="en-US" sz="2400" b="1">
                <a:solidFill>
                  <a:srgbClr val="014D23"/>
                </a:solidFill>
              </a:rPr>
              <a:t>生产力决定生产关系，而生产关系又反作用于生产力。</a:t>
            </a:r>
          </a:p>
        </p:txBody>
      </p:sp>
      <p:sp>
        <p:nvSpPr>
          <p:cNvPr id="14" name="文本框 13">
            <a:extLst>
              <a:ext uri="{FF2B5EF4-FFF2-40B4-BE49-F238E27FC236}">
                <a16:creationId xmlns:a16="http://schemas.microsoft.com/office/drawing/2014/main" id="{8E165AC3-E550-4463-94EE-4DFC96967469}"/>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a:extLst>
              <a:ext uri="{FF2B5EF4-FFF2-40B4-BE49-F238E27FC236}">
                <a16:creationId xmlns:a16="http://schemas.microsoft.com/office/drawing/2014/main" id="{410A00A2-92A5-41CF-BCD5-2693DAD2DFB2}"/>
              </a:ext>
            </a:extLst>
          </p:cNvPr>
          <p:cNvSpPr/>
          <p:nvPr/>
        </p:nvSpPr>
        <p:spPr bwMode="auto">
          <a:xfrm>
            <a:off x="550863" y="1173163"/>
            <a:ext cx="40211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经济基础决定上层建筑</a:t>
            </a:r>
          </a:p>
        </p:txBody>
      </p:sp>
      <p:grpSp>
        <p:nvGrpSpPr>
          <p:cNvPr id="24579" name="组合 2">
            <a:extLst>
              <a:ext uri="{FF2B5EF4-FFF2-40B4-BE49-F238E27FC236}">
                <a16:creationId xmlns:a16="http://schemas.microsoft.com/office/drawing/2014/main" id="{DB8C074F-DD06-4E9C-B3D7-097B26733FCB}"/>
              </a:ext>
            </a:extLst>
          </p:cNvPr>
          <p:cNvGrpSpPr>
            <a:grpSpLocks/>
          </p:cNvGrpSpPr>
          <p:nvPr/>
        </p:nvGrpSpPr>
        <p:grpSpPr bwMode="auto">
          <a:xfrm>
            <a:off x="1171575" y="2552700"/>
            <a:ext cx="6800850" cy="3730625"/>
            <a:chOff x="933450" y="2645225"/>
            <a:chExt cx="6799670" cy="3730625"/>
          </a:xfrm>
        </p:grpSpPr>
        <p:sp>
          <p:nvSpPr>
            <p:cNvPr id="9" name="等腰三角形 8">
              <a:extLst>
                <a:ext uri="{FF2B5EF4-FFF2-40B4-BE49-F238E27FC236}">
                  <a16:creationId xmlns:a16="http://schemas.microsoft.com/office/drawing/2014/main" id="{6C4A53F2-2AE8-441D-AA8C-6FB4D57320F6}"/>
                </a:ext>
              </a:extLst>
            </p:cNvPr>
            <p:cNvSpPr/>
            <p:nvPr/>
          </p:nvSpPr>
          <p:spPr>
            <a:xfrm>
              <a:off x="933450" y="2645225"/>
              <a:ext cx="3729978" cy="3730625"/>
            </a:xfrm>
            <a:prstGeom prst="triangle">
              <a:avLst/>
            </a:prstGeom>
            <a:solidFill>
              <a:schemeClr val="accent4">
                <a:lumMod val="20000"/>
                <a:lumOff val="8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任意多边形 11">
              <a:extLst>
                <a:ext uri="{FF2B5EF4-FFF2-40B4-BE49-F238E27FC236}">
                  <a16:creationId xmlns:a16="http://schemas.microsoft.com/office/drawing/2014/main" id="{BA0900FC-9F9F-4251-B82B-7DEF0C66271D}"/>
                </a:ext>
              </a:extLst>
            </p:cNvPr>
            <p:cNvSpPr/>
            <p:nvPr/>
          </p:nvSpPr>
          <p:spPr>
            <a:xfrm>
              <a:off x="3184134" y="3284988"/>
              <a:ext cx="4548986" cy="738187"/>
            </a:xfrm>
            <a:custGeom>
              <a:avLst/>
              <a:gdLst>
                <a:gd name="connsiteX0" fmla="*/ 0 w 3135552"/>
                <a:gd name="connsiteY0" fmla="*/ 123053 h 738303"/>
                <a:gd name="connsiteX1" fmla="*/ 123053 w 3135552"/>
                <a:gd name="connsiteY1" fmla="*/ 0 h 738303"/>
                <a:gd name="connsiteX2" fmla="*/ 3012499 w 3135552"/>
                <a:gd name="connsiteY2" fmla="*/ 0 h 738303"/>
                <a:gd name="connsiteX3" fmla="*/ 3135552 w 3135552"/>
                <a:gd name="connsiteY3" fmla="*/ 123053 h 738303"/>
                <a:gd name="connsiteX4" fmla="*/ 3135552 w 3135552"/>
                <a:gd name="connsiteY4" fmla="*/ 615250 h 738303"/>
                <a:gd name="connsiteX5" fmla="*/ 3012499 w 3135552"/>
                <a:gd name="connsiteY5" fmla="*/ 738303 h 738303"/>
                <a:gd name="connsiteX6" fmla="*/ 123053 w 3135552"/>
                <a:gd name="connsiteY6" fmla="*/ 738303 h 738303"/>
                <a:gd name="connsiteX7" fmla="*/ 0 w 3135552"/>
                <a:gd name="connsiteY7" fmla="*/ 615250 h 738303"/>
                <a:gd name="connsiteX8" fmla="*/ 0 w 3135552"/>
                <a:gd name="connsiteY8" fmla="*/ 123053 h 7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552" h="738303">
                  <a:moveTo>
                    <a:pt x="0" y="123053"/>
                  </a:moveTo>
                  <a:cubicBezTo>
                    <a:pt x="0" y="55093"/>
                    <a:pt x="55093" y="0"/>
                    <a:pt x="123053" y="0"/>
                  </a:cubicBezTo>
                  <a:lnTo>
                    <a:pt x="3012499" y="0"/>
                  </a:lnTo>
                  <a:cubicBezTo>
                    <a:pt x="3080459" y="0"/>
                    <a:pt x="3135552" y="55093"/>
                    <a:pt x="3135552" y="123053"/>
                  </a:cubicBezTo>
                  <a:lnTo>
                    <a:pt x="3135552" y="615250"/>
                  </a:lnTo>
                  <a:cubicBezTo>
                    <a:pt x="3135552" y="683210"/>
                    <a:pt x="3080459" y="738303"/>
                    <a:pt x="3012499" y="738303"/>
                  </a:cubicBezTo>
                  <a:lnTo>
                    <a:pt x="123053" y="738303"/>
                  </a:lnTo>
                  <a:cubicBezTo>
                    <a:pt x="55093" y="738303"/>
                    <a:pt x="0" y="683210"/>
                    <a:pt x="0" y="615250"/>
                  </a:cubicBezTo>
                  <a:lnTo>
                    <a:pt x="0" y="123053"/>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621" tIns="104621" rIns="104621" bIns="104621" anchor="ctr"/>
            <a:lstStyle/>
            <a:p>
              <a:pPr algn="just" defTabSz="800100" eaLnBrk="1" hangingPunct="1">
                <a:lnSpc>
                  <a:spcPct val="90000"/>
                </a:lnSpc>
                <a:spcAft>
                  <a:spcPct val="35000"/>
                </a:spcAft>
                <a:buFont typeface="Arial" panose="020B0604020202020204" pitchFamily="34" charset="0"/>
                <a:buNone/>
                <a:defRPr/>
              </a:pPr>
              <a:r>
                <a:rPr lang="zh-CN" altLang="en-US" sz="2400" dirty="0">
                  <a:solidFill>
                    <a:srgbClr val="000000"/>
                  </a:solidFill>
                  <a:latin typeface="+mj-ea"/>
                  <a:ea typeface="+mj-ea"/>
                  <a:cs typeface="Times New Roman" panose="02020603050405020304" pitchFamily="18" charset="0"/>
                  <a:sym typeface="+mn-ea"/>
                </a:rPr>
                <a:t>经济基础是上层建筑赖以产生、存在和发展的物质基础</a:t>
              </a:r>
            </a:p>
          </p:txBody>
        </p:sp>
        <p:sp>
          <p:nvSpPr>
            <p:cNvPr id="14" name="任意多边形 13">
              <a:extLst>
                <a:ext uri="{FF2B5EF4-FFF2-40B4-BE49-F238E27FC236}">
                  <a16:creationId xmlns:a16="http://schemas.microsoft.com/office/drawing/2014/main" id="{573F2C1D-37EA-440E-A1D9-C745C2B92C6D}"/>
                </a:ext>
              </a:extLst>
            </p:cNvPr>
            <p:cNvSpPr/>
            <p:nvPr/>
          </p:nvSpPr>
          <p:spPr>
            <a:xfrm>
              <a:off x="3184134" y="4321625"/>
              <a:ext cx="4548986" cy="738188"/>
            </a:xfrm>
            <a:custGeom>
              <a:avLst/>
              <a:gdLst>
                <a:gd name="connsiteX0" fmla="*/ 0 w 3135552"/>
                <a:gd name="connsiteY0" fmla="*/ 123053 h 738303"/>
                <a:gd name="connsiteX1" fmla="*/ 123053 w 3135552"/>
                <a:gd name="connsiteY1" fmla="*/ 0 h 738303"/>
                <a:gd name="connsiteX2" fmla="*/ 3012499 w 3135552"/>
                <a:gd name="connsiteY2" fmla="*/ 0 h 738303"/>
                <a:gd name="connsiteX3" fmla="*/ 3135552 w 3135552"/>
                <a:gd name="connsiteY3" fmla="*/ 123053 h 738303"/>
                <a:gd name="connsiteX4" fmla="*/ 3135552 w 3135552"/>
                <a:gd name="connsiteY4" fmla="*/ 615250 h 738303"/>
                <a:gd name="connsiteX5" fmla="*/ 3012499 w 3135552"/>
                <a:gd name="connsiteY5" fmla="*/ 738303 h 738303"/>
                <a:gd name="connsiteX6" fmla="*/ 123053 w 3135552"/>
                <a:gd name="connsiteY6" fmla="*/ 738303 h 738303"/>
                <a:gd name="connsiteX7" fmla="*/ 0 w 3135552"/>
                <a:gd name="connsiteY7" fmla="*/ 615250 h 738303"/>
                <a:gd name="connsiteX8" fmla="*/ 0 w 3135552"/>
                <a:gd name="connsiteY8" fmla="*/ 123053 h 7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552" h="738303">
                  <a:moveTo>
                    <a:pt x="0" y="123053"/>
                  </a:moveTo>
                  <a:cubicBezTo>
                    <a:pt x="0" y="55093"/>
                    <a:pt x="55093" y="0"/>
                    <a:pt x="123053" y="0"/>
                  </a:cubicBezTo>
                  <a:lnTo>
                    <a:pt x="3012499" y="0"/>
                  </a:lnTo>
                  <a:cubicBezTo>
                    <a:pt x="3080459" y="0"/>
                    <a:pt x="3135552" y="55093"/>
                    <a:pt x="3135552" y="123053"/>
                  </a:cubicBezTo>
                  <a:lnTo>
                    <a:pt x="3135552" y="615250"/>
                  </a:lnTo>
                  <a:cubicBezTo>
                    <a:pt x="3135552" y="683210"/>
                    <a:pt x="3080459" y="738303"/>
                    <a:pt x="3012499" y="738303"/>
                  </a:cubicBezTo>
                  <a:lnTo>
                    <a:pt x="123053" y="738303"/>
                  </a:lnTo>
                  <a:cubicBezTo>
                    <a:pt x="55093" y="738303"/>
                    <a:pt x="0" y="683210"/>
                    <a:pt x="0" y="615250"/>
                  </a:cubicBezTo>
                  <a:lnTo>
                    <a:pt x="0" y="123053"/>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621" tIns="104621" rIns="104621" bIns="104621" anchor="ctr"/>
            <a:lstStyle/>
            <a:p>
              <a:pPr algn="just" defTabSz="800100" eaLnBrk="1" hangingPunct="1">
                <a:lnSpc>
                  <a:spcPct val="90000"/>
                </a:lnSpc>
                <a:spcAft>
                  <a:spcPct val="35000"/>
                </a:spcAft>
                <a:buFont typeface="Arial" panose="020B0604020202020204" pitchFamily="34" charset="0"/>
                <a:buNone/>
                <a:defRPr/>
              </a:pPr>
              <a:r>
                <a:rPr lang="zh-CN" altLang="en-US" sz="2400" dirty="0">
                  <a:solidFill>
                    <a:srgbClr val="000000"/>
                  </a:solidFill>
                  <a:latin typeface="+mj-ea"/>
                  <a:ea typeface="+mj-ea"/>
                  <a:cs typeface="Times New Roman" panose="02020603050405020304" pitchFamily="18" charset="0"/>
                  <a:sym typeface="+mn-ea"/>
                </a:rPr>
                <a:t>经济基础的性质决定上层建筑的性质</a:t>
              </a:r>
            </a:p>
          </p:txBody>
        </p:sp>
        <p:sp>
          <p:nvSpPr>
            <p:cNvPr id="15" name="任意多边形 14">
              <a:extLst>
                <a:ext uri="{FF2B5EF4-FFF2-40B4-BE49-F238E27FC236}">
                  <a16:creationId xmlns:a16="http://schemas.microsoft.com/office/drawing/2014/main" id="{45B86D87-8D79-4282-B758-255DDF7D8B55}"/>
                </a:ext>
              </a:extLst>
            </p:cNvPr>
            <p:cNvSpPr/>
            <p:nvPr/>
          </p:nvSpPr>
          <p:spPr>
            <a:xfrm>
              <a:off x="3184134" y="5356675"/>
              <a:ext cx="4548986" cy="738188"/>
            </a:xfrm>
            <a:custGeom>
              <a:avLst/>
              <a:gdLst>
                <a:gd name="connsiteX0" fmla="*/ 0 w 3135552"/>
                <a:gd name="connsiteY0" fmla="*/ 123053 h 738303"/>
                <a:gd name="connsiteX1" fmla="*/ 123053 w 3135552"/>
                <a:gd name="connsiteY1" fmla="*/ 0 h 738303"/>
                <a:gd name="connsiteX2" fmla="*/ 3012499 w 3135552"/>
                <a:gd name="connsiteY2" fmla="*/ 0 h 738303"/>
                <a:gd name="connsiteX3" fmla="*/ 3135552 w 3135552"/>
                <a:gd name="connsiteY3" fmla="*/ 123053 h 738303"/>
                <a:gd name="connsiteX4" fmla="*/ 3135552 w 3135552"/>
                <a:gd name="connsiteY4" fmla="*/ 615250 h 738303"/>
                <a:gd name="connsiteX5" fmla="*/ 3012499 w 3135552"/>
                <a:gd name="connsiteY5" fmla="*/ 738303 h 738303"/>
                <a:gd name="connsiteX6" fmla="*/ 123053 w 3135552"/>
                <a:gd name="connsiteY6" fmla="*/ 738303 h 738303"/>
                <a:gd name="connsiteX7" fmla="*/ 0 w 3135552"/>
                <a:gd name="connsiteY7" fmla="*/ 615250 h 738303"/>
                <a:gd name="connsiteX8" fmla="*/ 0 w 3135552"/>
                <a:gd name="connsiteY8" fmla="*/ 123053 h 7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552" h="738303">
                  <a:moveTo>
                    <a:pt x="0" y="123053"/>
                  </a:moveTo>
                  <a:cubicBezTo>
                    <a:pt x="0" y="55093"/>
                    <a:pt x="55093" y="0"/>
                    <a:pt x="123053" y="0"/>
                  </a:cubicBezTo>
                  <a:lnTo>
                    <a:pt x="3012499" y="0"/>
                  </a:lnTo>
                  <a:cubicBezTo>
                    <a:pt x="3080459" y="0"/>
                    <a:pt x="3135552" y="55093"/>
                    <a:pt x="3135552" y="123053"/>
                  </a:cubicBezTo>
                  <a:lnTo>
                    <a:pt x="3135552" y="615250"/>
                  </a:lnTo>
                  <a:cubicBezTo>
                    <a:pt x="3135552" y="683210"/>
                    <a:pt x="3080459" y="738303"/>
                    <a:pt x="3012499" y="738303"/>
                  </a:cubicBezTo>
                  <a:lnTo>
                    <a:pt x="123053" y="738303"/>
                  </a:lnTo>
                  <a:cubicBezTo>
                    <a:pt x="55093" y="738303"/>
                    <a:pt x="0" y="683210"/>
                    <a:pt x="0" y="615250"/>
                  </a:cubicBezTo>
                  <a:lnTo>
                    <a:pt x="0" y="123053"/>
                  </a:lnTo>
                  <a:close/>
                </a:path>
              </a:pathLst>
            </a:custGeom>
            <a:solidFill>
              <a:schemeClr val="accent6">
                <a:lumMod val="20000"/>
                <a:lumOff val="80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621" tIns="104621" rIns="104621" bIns="104621" anchor="ctr"/>
            <a:lstStyle/>
            <a:p>
              <a:pPr algn="just" defTabSz="800100" eaLnBrk="1" hangingPunct="1">
                <a:lnSpc>
                  <a:spcPct val="90000"/>
                </a:lnSpc>
                <a:spcAft>
                  <a:spcPct val="35000"/>
                </a:spcAft>
                <a:buFont typeface="Arial" panose="020B0604020202020204" pitchFamily="34" charset="0"/>
                <a:buNone/>
                <a:defRPr/>
              </a:pPr>
              <a:r>
                <a:rPr lang="zh-CN" altLang="en-US" sz="2400" dirty="0">
                  <a:solidFill>
                    <a:srgbClr val="000000"/>
                  </a:solidFill>
                  <a:latin typeface="+mj-ea"/>
                  <a:ea typeface="+mj-ea"/>
                  <a:cs typeface="Times New Roman" panose="02020603050405020304" pitchFamily="18" charset="0"/>
                  <a:sym typeface="+mn-ea"/>
                </a:rPr>
                <a:t>经济基础的变更必然引起上层建筑的变革</a:t>
              </a:r>
            </a:p>
          </p:txBody>
        </p:sp>
        <p:sp>
          <p:nvSpPr>
            <p:cNvPr id="24587" name="矩形 15">
              <a:extLst>
                <a:ext uri="{FF2B5EF4-FFF2-40B4-BE49-F238E27FC236}">
                  <a16:creationId xmlns:a16="http://schemas.microsoft.com/office/drawing/2014/main" id="{ABBDE2DD-BC4F-4EDE-9080-F9723139C5B1}"/>
                </a:ext>
              </a:extLst>
            </p:cNvPr>
            <p:cNvSpPr>
              <a:spLocks noChangeArrowheads="1"/>
            </p:cNvSpPr>
            <p:nvPr/>
          </p:nvSpPr>
          <p:spPr bwMode="auto">
            <a:xfrm>
              <a:off x="2522262" y="3186563"/>
              <a:ext cx="553941" cy="3170237"/>
            </a:xfrm>
            <a:prstGeom prst="rect">
              <a:avLst/>
            </a:prstGeom>
            <a:noFill/>
            <a:ln>
              <a:noFill/>
            </a:ln>
          </p:spPr>
          <p:txBody>
            <a:bodyPr vert="eaVert"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zh-CN" sz="2400" b="1" dirty="0">
                  <a:latin typeface="+mj-ea"/>
                  <a:ea typeface="+mj-ea"/>
                  <a:sym typeface="+mn-ea"/>
                </a:rPr>
                <a:t>经济基础决定上层建筑</a:t>
              </a:r>
              <a:endParaRPr lang="zh-CN" altLang="en-US" sz="2400" b="1" dirty="0">
                <a:latin typeface="+mj-ea"/>
                <a:ea typeface="+mj-ea"/>
                <a:sym typeface="+mn-ea"/>
              </a:endParaRPr>
            </a:p>
          </p:txBody>
        </p:sp>
      </p:grpSp>
      <p:sp>
        <p:nvSpPr>
          <p:cNvPr id="24581" name="文本框 1">
            <a:extLst>
              <a:ext uri="{FF2B5EF4-FFF2-40B4-BE49-F238E27FC236}">
                <a16:creationId xmlns:a16="http://schemas.microsoft.com/office/drawing/2014/main" id="{CF23C5F4-148A-45A7-9A5C-122F2CBC0497}"/>
              </a:ext>
            </a:extLst>
          </p:cNvPr>
          <p:cNvSpPr txBox="1">
            <a:spLocks noChangeArrowheads="1"/>
          </p:cNvSpPr>
          <p:nvPr/>
        </p:nvSpPr>
        <p:spPr bwMode="auto">
          <a:xfrm>
            <a:off x="309563" y="1979613"/>
            <a:ext cx="85248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经济基础和上层建筑是辩证统一的。经济基础决定上层建筑。</a:t>
            </a:r>
          </a:p>
        </p:txBody>
      </p:sp>
      <p:sp>
        <p:nvSpPr>
          <p:cNvPr id="16" name="文本框 15">
            <a:extLst>
              <a:ext uri="{FF2B5EF4-FFF2-40B4-BE49-F238E27FC236}">
                <a16:creationId xmlns:a16="http://schemas.microsoft.com/office/drawing/2014/main" id="{20D80930-622F-4E77-94DA-FEBC214C1306}"/>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15">
            <a:extLst>
              <a:ext uri="{FF2B5EF4-FFF2-40B4-BE49-F238E27FC236}">
                <a16:creationId xmlns:a16="http://schemas.microsoft.com/office/drawing/2014/main" id="{797BF5B4-876B-4939-ACCA-C0D21D511B42}"/>
              </a:ext>
            </a:extLst>
          </p:cNvPr>
          <p:cNvSpPr/>
          <p:nvPr/>
        </p:nvSpPr>
        <p:spPr bwMode="auto">
          <a:xfrm>
            <a:off x="550863" y="1173163"/>
            <a:ext cx="43830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上层建筑反作用于经济基础</a:t>
            </a:r>
          </a:p>
        </p:txBody>
      </p:sp>
      <p:grpSp>
        <p:nvGrpSpPr>
          <p:cNvPr id="25603" name="组合 2">
            <a:extLst>
              <a:ext uri="{FF2B5EF4-FFF2-40B4-BE49-F238E27FC236}">
                <a16:creationId xmlns:a16="http://schemas.microsoft.com/office/drawing/2014/main" id="{062EB9A6-22BC-4368-9B60-C2816F1A67DE}"/>
              </a:ext>
            </a:extLst>
          </p:cNvPr>
          <p:cNvGrpSpPr>
            <a:grpSpLocks/>
          </p:cNvGrpSpPr>
          <p:nvPr/>
        </p:nvGrpSpPr>
        <p:grpSpPr bwMode="auto">
          <a:xfrm>
            <a:off x="1627188" y="3552825"/>
            <a:ext cx="5889625" cy="2589213"/>
            <a:chOff x="1620837" y="3552825"/>
            <a:chExt cx="5888039" cy="2589213"/>
          </a:xfrm>
        </p:grpSpPr>
        <p:sp>
          <p:nvSpPr>
            <p:cNvPr id="25620" name="Line 18">
              <a:extLst>
                <a:ext uri="{FF2B5EF4-FFF2-40B4-BE49-F238E27FC236}">
                  <a16:creationId xmlns:a16="http://schemas.microsoft.com/office/drawing/2014/main" id="{D194AF53-5DC1-4C81-B1AA-2762B27B2220}"/>
                </a:ext>
              </a:extLst>
            </p:cNvPr>
            <p:cNvSpPr>
              <a:spLocks noChangeShapeType="1"/>
            </p:cNvSpPr>
            <p:nvPr/>
          </p:nvSpPr>
          <p:spPr bwMode="auto">
            <a:xfrm>
              <a:off x="5494880" y="5856288"/>
              <a:ext cx="431684" cy="1587"/>
            </a:xfrm>
            <a:prstGeom prst="line">
              <a:avLst/>
            </a:prstGeom>
            <a:noFill/>
            <a:ln w="12700">
              <a:solidFill>
                <a:schemeClr val="tx1"/>
              </a:solidFill>
              <a:prstDash val="sysDot"/>
              <a:round/>
            </a:ln>
          </p:spPr>
          <p:txBody>
            <a:bodyPr/>
            <a:lstStyle/>
            <a:p>
              <a:pPr>
                <a:defRPr/>
              </a:pPr>
              <a:endParaRPr lang="zh-CN" altLang="en-US">
                <a:latin typeface="+mj-ea"/>
                <a:ea typeface="+mj-ea"/>
              </a:endParaRPr>
            </a:p>
          </p:txBody>
        </p:sp>
        <p:sp>
          <p:nvSpPr>
            <p:cNvPr id="20484" name="Text Box 3">
              <a:extLst>
                <a:ext uri="{FF2B5EF4-FFF2-40B4-BE49-F238E27FC236}">
                  <a16:creationId xmlns:a16="http://schemas.microsoft.com/office/drawing/2014/main" id="{8F7F08C9-073D-48D5-8F99-1CDAD4120499}"/>
                </a:ext>
              </a:extLst>
            </p:cNvPr>
            <p:cNvSpPr txBox="1">
              <a:spLocks noChangeArrowheads="1"/>
            </p:cNvSpPr>
            <p:nvPr/>
          </p:nvSpPr>
          <p:spPr bwMode="auto">
            <a:xfrm>
              <a:off x="1620837" y="3624263"/>
              <a:ext cx="720531" cy="646112"/>
            </a:xfrm>
            <a:prstGeom prst="rect">
              <a:avLst/>
            </a:prstGeom>
            <a:solidFill>
              <a:schemeClr val="accent4">
                <a:lumMod val="20000"/>
                <a:lumOff val="80000"/>
              </a:schemeClr>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4400">
                <a:spcBef>
                  <a:spcPct val="50000"/>
                </a:spcBef>
                <a:buFont typeface="Arial" panose="020B0604020202020204" pitchFamily="34" charset="0"/>
                <a:buNone/>
                <a:defRPr/>
              </a:pPr>
              <a:r>
                <a:rPr lang="zh-CN" altLang="en-US" dirty="0">
                  <a:latin typeface="+mj-ea"/>
                  <a:ea typeface="+mj-ea"/>
                  <a:sym typeface="+mn-ea"/>
                </a:rPr>
                <a:t>上层建筑</a:t>
              </a:r>
            </a:p>
          </p:txBody>
        </p:sp>
        <p:sp>
          <p:nvSpPr>
            <p:cNvPr id="25606" name="Text Box 4">
              <a:extLst>
                <a:ext uri="{FF2B5EF4-FFF2-40B4-BE49-F238E27FC236}">
                  <a16:creationId xmlns:a16="http://schemas.microsoft.com/office/drawing/2014/main" id="{906B777F-351B-4685-9D59-0381E7560E01}"/>
                </a:ext>
              </a:extLst>
            </p:cNvPr>
            <p:cNvSpPr txBox="1">
              <a:spLocks noChangeArrowheads="1"/>
            </p:cNvSpPr>
            <p:nvPr/>
          </p:nvSpPr>
          <p:spPr bwMode="auto">
            <a:xfrm>
              <a:off x="2973023" y="3624263"/>
              <a:ext cx="718943" cy="646112"/>
            </a:xfrm>
            <a:prstGeom prst="rect">
              <a:avLst/>
            </a:prstGeom>
            <a:solidFill>
              <a:schemeClr val="accent2">
                <a:lumMod val="40000"/>
                <a:lumOff val="6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dirty="0">
                  <a:solidFill>
                    <a:schemeClr val="bg1"/>
                  </a:solidFill>
                  <a:latin typeface="+mj-ea"/>
                  <a:ea typeface="+mj-ea"/>
                  <a:sym typeface="+mn-ea"/>
                </a:rPr>
                <a:t>经济基础</a:t>
              </a:r>
            </a:p>
          </p:txBody>
        </p:sp>
        <p:sp>
          <p:nvSpPr>
            <p:cNvPr id="25607" name="Text Box 5">
              <a:extLst>
                <a:ext uri="{FF2B5EF4-FFF2-40B4-BE49-F238E27FC236}">
                  <a16:creationId xmlns:a16="http://schemas.microsoft.com/office/drawing/2014/main" id="{1879B735-00C9-4685-ADD8-254F1C4BCB7F}"/>
                </a:ext>
              </a:extLst>
            </p:cNvPr>
            <p:cNvSpPr txBox="1">
              <a:spLocks noChangeArrowheads="1"/>
            </p:cNvSpPr>
            <p:nvPr/>
          </p:nvSpPr>
          <p:spPr bwMode="auto">
            <a:xfrm>
              <a:off x="4631513" y="3768725"/>
              <a:ext cx="1006204" cy="404813"/>
            </a:xfrm>
            <a:prstGeom prst="rect">
              <a:avLst/>
            </a:prstGeom>
            <a:solidFill>
              <a:schemeClr val="accent6">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000" dirty="0">
                  <a:solidFill>
                    <a:srgbClr val="000066"/>
                  </a:solidFill>
                  <a:latin typeface="+mj-ea"/>
                  <a:ea typeface="+mj-ea"/>
                  <a:sym typeface="+mn-ea"/>
                </a:rPr>
                <a:t>生产力</a:t>
              </a:r>
            </a:p>
          </p:txBody>
        </p:sp>
        <p:sp>
          <p:nvSpPr>
            <p:cNvPr id="25608" name="Line 6">
              <a:extLst>
                <a:ext uri="{FF2B5EF4-FFF2-40B4-BE49-F238E27FC236}">
                  <a16:creationId xmlns:a16="http://schemas.microsoft.com/office/drawing/2014/main" id="{24AA6ABE-0ECE-4ADE-A022-E5ED8004445F}"/>
                </a:ext>
              </a:extLst>
            </p:cNvPr>
            <p:cNvSpPr>
              <a:spLocks noChangeShapeType="1"/>
            </p:cNvSpPr>
            <p:nvPr/>
          </p:nvSpPr>
          <p:spPr bwMode="auto">
            <a:xfrm>
              <a:off x="5710722" y="3984625"/>
              <a:ext cx="647526" cy="0"/>
            </a:xfrm>
            <a:prstGeom prst="line">
              <a:avLst/>
            </a:prstGeom>
            <a:noFill/>
            <a:ln w="12700">
              <a:solidFill>
                <a:schemeClr val="tx1"/>
              </a:solidFill>
              <a:prstDash val="sysDot"/>
              <a:round/>
              <a:tailEnd type="triangle" w="med" len="med"/>
            </a:ln>
          </p:spPr>
          <p:txBody>
            <a:bodyPr/>
            <a:lstStyle/>
            <a:p>
              <a:pPr>
                <a:defRPr/>
              </a:pPr>
              <a:endParaRPr lang="zh-CN" altLang="en-US">
                <a:latin typeface="+mj-ea"/>
                <a:ea typeface="+mj-ea"/>
              </a:endParaRPr>
            </a:p>
          </p:txBody>
        </p:sp>
        <p:sp>
          <p:nvSpPr>
            <p:cNvPr id="20488" name="Text Box 7">
              <a:extLst>
                <a:ext uri="{FF2B5EF4-FFF2-40B4-BE49-F238E27FC236}">
                  <a16:creationId xmlns:a16="http://schemas.microsoft.com/office/drawing/2014/main" id="{C098EDD4-7612-4660-8A5D-AF26FDF29557}"/>
                </a:ext>
              </a:extLst>
            </p:cNvPr>
            <p:cNvSpPr txBox="1">
              <a:spLocks noChangeArrowheads="1"/>
            </p:cNvSpPr>
            <p:nvPr/>
          </p:nvSpPr>
          <p:spPr bwMode="auto">
            <a:xfrm>
              <a:off x="1620837" y="4560888"/>
              <a:ext cx="720531" cy="646112"/>
            </a:xfrm>
            <a:prstGeom prst="rect">
              <a:avLst/>
            </a:prstGeom>
            <a:solidFill>
              <a:schemeClr val="accent4">
                <a:lumMod val="20000"/>
                <a:lumOff val="80000"/>
              </a:schemeClr>
            </a:solidFill>
            <a:ln w="9525" cmpd="sng">
              <a:no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4400">
                <a:spcBef>
                  <a:spcPct val="50000"/>
                </a:spcBef>
                <a:buFont typeface="Arial" panose="020B0604020202020204" pitchFamily="34" charset="0"/>
                <a:buNone/>
                <a:defRPr/>
              </a:pPr>
              <a:r>
                <a:rPr lang="zh-CN" altLang="en-US" dirty="0">
                  <a:latin typeface="+mj-ea"/>
                  <a:ea typeface="+mj-ea"/>
                  <a:sym typeface="+mn-ea"/>
                </a:rPr>
                <a:t>上层建筑</a:t>
              </a:r>
            </a:p>
          </p:txBody>
        </p:sp>
        <p:sp>
          <p:nvSpPr>
            <p:cNvPr id="25610" name="Text Box 8">
              <a:extLst>
                <a:ext uri="{FF2B5EF4-FFF2-40B4-BE49-F238E27FC236}">
                  <a16:creationId xmlns:a16="http://schemas.microsoft.com/office/drawing/2014/main" id="{018B8DF5-5D46-41E5-9B47-CAF296A60D78}"/>
                </a:ext>
              </a:extLst>
            </p:cNvPr>
            <p:cNvSpPr txBox="1">
              <a:spLocks noChangeArrowheads="1"/>
            </p:cNvSpPr>
            <p:nvPr/>
          </p:nvSpPr>
          <p:spPr bwMode="auto">
            <a:xfrm>
              <a:off x="3909396" y="4703763"/>
              <a:ext cx="1225220" cy="404812"/>
            </a:xfrm>
            <a:prstGeom prst="rect">
              <a:avLst/>
            </a:prstGeom>
            <a:solidFill>
              <a:schemeClr val="accent2">
                <a:lumMod val="40000"/>
                <a:lumOff val="6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000" b="1">
                  <a:solidFill>
                    <a:schemeClr val="bg1"/>
                  </a:solidFill>
                  <a:latin typeface="+mj-ea"/>
                  <a:ea typeface="+mj-ea"/>
                  <a:sym typeface="+mn-ea"/>
                </a:rPr>
                <a:t>经济基础</a:t>
              </a:r>
            </a:p>
          </p:txBody>
        </p:sp>
        <p:sp>
          <p:nvSpPr>
            <p:cNvPr id="25611" name="Text Box 9">
              <a:extLst>
                <a:ext uri="{FF2B5EF4-FFF2-40B4-BE49-F238E27FC236}">
                  <a16:creationId xmlns:a16="http://schemas.microsoft.com/office/drawing/2014/main" id="{13C2BFFE-FADF-4D6B-ABFD-712F44F80025}"/>
                </a:ext>
              </a:extLst>
            </p:cNvPr>
            <p:cNvSpPr txBox="1">
              <a:spLocks noChangeArrowheads="1"/>
            </p:cNvSpPr>
            <p:nvPr/>
          </p:nvSpPr>
          <p:spPr bwMode="auto">
            <a:xfrm>
              <a:off x="3620548" y="5424488"/>
              <a:ext cx="1153801" cy="369887"/>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a:latin typeface="+mj-ea"/>
                  <a:ea typeface="+mj-ea"/>
                  <a:sym typeface="Arial" panose="020B0604020202020204" pitchFamily="34" charset="0"/>
                </a:rPr>
                <a:t>不适合</a:t>
              </a:r>
            </a:p>
          </p:txBody>
        </p:sp>
        <p:sp>
          <p:nvSpPr>
            <p:cNvPr id="25612" name="Line 10">
              <a:extLst>
                <a:ext uri="{FF2B5EF4-FFF2-40B4-BE49-F238E27FC236}">
                  <a16:creationId xmlns:a16="http://schemas.microsoft.com/office/drawing/2014/main" id="{1BDD5B03-67B9-43F1-BC7F-F367E3B2361D}"/>
                </a:ext>
              </a:extLst>
            </p:cNvPr>
            <p:cNvSpPr>
              <a:spLocks noChangeShapeType="1"/>
            </p:cNvSpPr>
            <p:nvPr/>
          </p:nvSpPr>
          <p:spPr bwMode="auto">
            <a:xfrm>
              <a:off x="5926564" y="4921250"/>
              <a:ext cx="0" cy="957263"/>
            </a:xfrm>
            <a:prstGeom prst="line">
              <a:avLst/>
            </a:prstGeom>
            <a:noFill/>
            <a:ln w="12700">
              <a:solidFill>
                <a:schemeClr val="tx1"/>
              </a:solidFill>
              <a:prstDash val="sysDot"/>
              <a:round/>
            </a:ln>
          </p:spPr>
          <p:txBody>
            <a:bodyPr/>
            <a:lstStyle/>
            <a:p>
              <a:pPr>
                <a:defRPr/>
              </a:pPr>
              <a:endParaRPr lang="zh-CN" altLang="en-US">
                <a:latin typeface="+mj-ea"/>
                <a:ea typeface="+mj-ea"/>
              </a:endParaRPr>
            </a:p>
          </p:txBody>
        </p:sp>
        <p:sp>
          <p:nvSpPr>
            <p:cNvPr id="20492" name="Oval 11">
              <a:extLst>
                <a:ext uri="{FF2B5EF4-FFF2-40B4-BE49-F238E27FC236}">
                  <a16:creationId xmlns:a16="http://schemas.microsoft.com/office/drawing/2014/main" id="{C7A5446B-C021-4C64-AFBB-DA26D99B60C3}"/>
                </a:ext>
              </a:extLst>
            </p:cNvPr>
            <p:cNvSpPr>
              <a:spLocks noChangeArrowheads="1"/>
            </p:cNvSpPr>
            <p:nvPr/>
          </p:nvSpPr>
          <p:spPr bwMode="auto">
            <a:xfrm>
              <a:off x="6502672" y="4921250"/>
              <a:ext cx="936373" cy="927100"/>
            </a:xfrm>
            <a:prstGeom prst="ellipse">
              <a:avLst/>
            </a:prstGeom>
            <a:solidFill>
              <a:schemeClr val="accent1">
                <a:lumMod val="40000"/>
                <a:lumOff val="60000"/>
              </a:schemeClr>
            </a:solidFill>
            <a:ln w="25400" cmpd="sng">
              <a:noFill/>
              <a:round/>
            </a:ln>
          </p:spPr>
          <p:txBody>
            <a:bodyPr lIns="36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buFont typeface="Arial" panose="020B0604020202020204" pitchFamily="34" charset="0"/>
                <a:buNone/>
                <a:defRPr/>
              </a:pPr>
              <a:r>
                <a:rPr lang="zh-CN" altLang="en-US" dirty="0">
                  <a:latin typeface="+mj-ea"/>
                  <a:ea typeface="+mj-ea"/>
                  <a:sym typeface="+mn-ea"/>
                </a:rPr>
                <a:t>阻碍作用</a:t>
              </a:r>
            </a:p>
          </p:txBody>
        </p:sp>
        <p:sp>
          <p:nvSpPr>
            <p:cNvPr id="25614" name="Line 12">
              <a:extLst>
                <a:ext uri="{FF2B5EF4-FFF2-40B4-BE49-F238E27FC236}">
                  <a16:creationId xmlns:a16="http://schemas.microsoft.com/office/drawing/2014/main" id="{8D96A1FA-B2F3-49E5-A302-A734B8B33841}"/>
                </a:ext>
              </a:extLst>
            </p:cNvPr>
            <p:cNvSpPr>
              <a:spLocks noChangeShapeType="1"/>
            </p:cNvSpPr>
            <p:nvPr/>
          </p:nvSpPr>
          <p:spPr bwMode="auto">
            <a:xfrm flipV="1">
              <a:off x="3836390" y="5856288"/>
              <a:ext cx="720531" cy="1587"/>
            </a:xfrm>
            <a:prstGeom prst="line">
              <a:avLst/>
            </a:prstGeom>
            <a:noFill/>
            <a:ln w="12700">
              <a:solidFill>
                <a:schemeClr val="tx1"/>
              </a:solidFill>
              <a:prstDash val="sysDot"/>
              <a:round/>
              <a:tailEnd type="triangle" w="med" len="med"/>
            </a:ln>
          </p:spPr>
          <p:txBody>
            <a:bodyPr/>
            <a:lstStyle/>
            <a:p>
              <a:pPr>
                <a:defRPr/>
              </a:pPr>
              <a:endParaRPr lang="zh-CN" altLang="en-US">
                <a:latin typeface="+mj-ea"/>
                <a:ea typeface="+mj-ea"/>
              </a:endParaRPr>
            </a:p>
          </p:txBody>
        </p:sp>
        <p:sp>
          <p:nvSpPr>
            <p:cNvPr id="25615" name="Line 13">
              <a:extLst>
                <a:ext uri="{FF2B5EF4-FFF2-40B4-BE49-F238E27FC236}">
                  <a16:creationId xmlns:a16="http://schemas.microsoft.com/office/drawing/2014/main" id="{BE3DC7D8-8DC9-44F5-9A2F-3CB6D0E5F0D8}"/>
                </a:ext>
              </a:extLst>
            </p:cNvPr>
            <p:cNvSpPr>
              <a:spLocks noChangeShapeType="1"/>
            </p:cNvSpPr>
            <p:nvPr/>
          </p:nvSpPr>
          <p:spPr bwMode="auto">
            <a:xfrm flipV="1">
              <a:off x="2469920" y="5856288"/>
              <a:ext cx="477709" cy="1587"/>
            </a:xfrm>
            <a:prstGeom prst="line">
              <a:avLst/>
            </a:prstGeom>
            <a:noFill/>
            <a:ln w="12700">
              <a:solidFill>
                <a:schemeClr val="tx1"/>
              </a:solidFill>
              <a:prstDash val="sysDot"/>
              <a:round/>
              <a:tailEnd type="triangle" w="med" len="med"/>
            </a:ln>
          </p:spPr>
          <p:txBody>
            <a:bodyPr/>
            <a:lstStyle/>
            <a:p>
              <a:pPr>
                <a:defRPr/>
              </a:pPr>
              <a:endParaRPr lang="zh-CN" altLang="en-US">
                <a:latin typeface="+mj-ea"/>
                <a:ea typeface="+mj-ea"/>
              </a:endParaRPr>
            </a:p>
          </p:txBody>
        </p:sp>
        <p:sp>
          <p:nvSpPr>
            <p:cNvPr id="20495" name="Text Box 14">
              <a:extLst>
                <a:ext uri="{FF2B5EF4-FFF2-40B4-BE49-F238E27FC236}">
                  <a16:creationId xmlns:a16="http://schemas.microsoft.com/office/drawing/2014/main" id="{CFAA67B1-23A5-431A-BC68-20CCA230C38A}"/>
                </a:ext>
              </a:extLst>
            </p:cNvPr>
            <p:cNvSpPr txBox="1">
              <a:spLocks noChangeArrowheads="1"/>
            </p:cNvSpPr>
            <p:nvPr/>
          </p:nvSpPr>
          <p:spPr bwMode="auto">
            <a:xfrm>
              <a:off x="1620837" y="5495925"/>
              <a:ext cx="720531" cy="646113"/>
            </a:xfrm>
            <a:prstGeom prst="rect">
              <a:avLst/>
            </a:prstGeom>
            <a:solidFill>
              <a:schemeClr val="accent4">
                <a:lumMod val="20000"/>
                <a:lumOff val="80000"/>
              </a:schemeClr>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4400">
                <a:spcBef>
                  <a:spcPct val="50000"/>
                </a:spcBef>
                <a:buFont typeface="Arial" panose="020B0604020202020204" pitchFamily="34" charset="0"/>
                <a:buNone/>
                <a:defRPr/>
              </a:pPr>
              <a:r>
                <a:rPr lang="zh-CN" altLang="en-US" dirty="0">
                  <a:latin typeface="+mj-ea"/>
                  <a:ea typeface="+mj-ea"/>
                  <a:sym typeface="+mn-ea"/>
                </a:rPr>
                <a:t>上层建筑</a:t>
              </a:r>
            </a:p>
          </p:txBody>
        </p:sp>
        <p:sp>
          <p:nvSpPr>
            <p:cNvPr id="25617" name="Text Box 15">
              <a:extLst>
                <a:ext uri="{FF2B5EF4-FFF2-40B4-BE49-F238E27FC236}">
                  <a16:creationId xmlns:a16="http://schemas.microsoft.com/office/drawing/2014/main" id="{40848540-ACE2-47AA-A828-93D07A4009F4}"/>
                </a:ext>
              </a:extLst>
            </p:cNvPr>
            <p:cNvSpPr txBox="1">
              <a:spLocks noChangeArrowheads="1"/>
            </p:cNvSpPr>
            <p:nvPr/>
          </p:nvSpPr>
          <p:spPr bwMode="auto">
            <a:xfrm>
              <a:off x="2325497" y="5424488"/>
              <a:ext cx="864954" cy="369887"/>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a:latin typeface="+mj-ea"/>
                  <a:ea typeface="+mj-ea"/>
                  <a:sym typeface="Arial" panose="020B0604020202020204" pitchFamily="34" charset="0"/>
                </a:rPr>
                <a:t>适合</a:t>
              </a:r>
            </a:p>
          </p:txBody>
        </p:sp>
        <p:sp>
          <p:nvSpPr>
            <p:cNvPr id="25618" name="Text Box 16">
              <a:extLst>
                <a:ext uri="{FF2B5EF4-FFF2-40B4-BE49-F238E27FC236}">
                  <a16:creationId xmlns:a16="http://schemas.microsoft.com/office/drawing/2014/main" id="{22F909B9-4964-494F-B14F-628D0DA96781}"/>
                </a:ext>
              </a:extLst>
            </p:cNvPr>
            <p:cNvSpPr txBox="1">
              <a:spLocks noChangeArrowheads="1"/>
            </p:cNvSpPr>
            <p:nvPr/>
          </p:nvSpPr>
          <p:spPr bwMode="auto">
            <a:xfrm>
              <a:off x="2973023" y="5495925"/>
              <a:ext cx="791949" cy="646113"/>
            </a:xfrm>
            <a:prstGeom prst="rect">
              <a:avLst/>
            </a:prstGeom>
            <a:solidFill>
              <a:schemeClr val="accent2">
                <a:lumMod val="40000"/>
                <a:lumOff val="6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a:solidFill>
                    <a:schemeClr val="bg1"/>
                  </a:solidFill>
                  <a:latin typeface="+mj-ea"/>
                  <a:ea typeface="+mj-ea"/>
                  <a:sym typeface="+mn-ea"/>
                </a:rPr>
                <a:t>经济基础</a:t>
              </a:r>
            </a:p>
          </p:txBody>
        </p:sp>
        <p:sp>
          <p:nvSpPr>
            <p:cNvPr id="25619" name="Text Box 17">
              <a:extLst>
                <a:ext uri="{FF2B5EF4-FFF2-40B4-BE49-F238E27FC236}">
                  <a16:creationId xmlns:a16="http://schemas.microsoft.com/office/drawing/2014/main" id="{694243E2-F943-4796-946E-411C745CF5C5}"/>
                </a:ext>
              </a:extLst>
            </p:cNvPr>
            <p:cNvSpPr txBox="1">
              <a:spLocks noChangeArrowheads="1"/>
            </p:cNvSpPr>
            <p:nvPr/>
          </p:nvSpPr>
          <p:spPr bwMode="auto">
            <a:xfrm>
              <a:off x="4631513" y="5640388"/>
              <a:ext cx="1006204" cy="404812"/>
            </a:xfrm>
            <a:prstGeom prst="rect">
              <a:avLst/>
            </a:prstGeom>
            <a:solidFill>
              <a:schemeClr val="accent6">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000">
                  <a:solidFill>
                    <a:srgbClr val="000066"/>
                  </a:solidFill>
                  <a:latin typeface="+mj-ea"/>
                  <a:ea typeface="+mj-ea"/>
                  <a:sym typeface="+mn-ea"/>
                </a:rPr>
                <a:t>生产力</a:t>
              </a:r>
            </a:p>
          </p:txBody>
        </p:sp>
        <p:sp>
          <p:nvSpPr>
            <p:cNvPr id="25621" name="Line 19">
              <a:extLst>
                <a:ext uri="{FF2B5EF4-FFF2-40B4-BE49-F238E27FC236}">
                  <a16:creationId xmlns:a16="http://schemas.microsoft.com/office/drawing/2014/main" id="{7E7E948B-6386-4EB3-A356-FFCA66F67F52}"/>
                </a:ext>
              </a:extLst>
            </p:cNvPr>
            <p:cNvSpPr>
              <a:spLocks noChangeShapeType="1"/>
            </p:cNvSpPr>
            <p:nvPr/>
          </p:nvSpPr>
          <p:spPr bwMode="auto">
            <a:xfrm>
              <a:off x="5206033" y="4921250"/>
              <a:ext cx="720531" cy="0"/>
            </a:xfrm>
            <a:prstGeom prst="line">
              <a:avLst/>
            </a:prstGeom>
            <a:noFill/>
            <a:ln w="12700">
              <a:solidFill>
                <a:schemeClr val="tx1"/>
              </a:solidFill>
              <a:prstDash val="sysDot"/>
              <a:round/>
            </a:ln>
          </p:spPr>
          <p:txBody>
            <a:bodyPr/>
            <a:lstStyle/>
            <a:p>
              <a:pPr>
                <a:defRPr/>
              </a:pPr>
              <a:endParaRPr lang="zh-CN" altLang="en-US">
                <a:latin typeface="+mj-ea"/>
                <a:ea typeface="+mj-ea"/>
              </a:endParaRPr>
            </a:p>
          </p:txBody>
        </p:sp>
        <p:sp>
          <p:nvSpPr>
            <p:cNvPr id="25622" name="Line 20">
              <a:extLst>
                <a:ext uri="{FF2B5EF4-FFF2-40B4-BE49-F238E27FC236}">
                  <a16:creationId xmlns:a16="http://schemas.microsoft.com/office/drawing/2014/main" id="{59020B27-D8B6-445D-ABA7-DD5E83C1718C}"/>
                </a:ext>
              </a:extLst>
            </p:cNvPr>
            <p:cNvSpPr>
              <a:spLocks noChangeShapeType="1"/>
            </p:cNvSpPr>
            <p:nvPr/>
          </p:nvSpPr>
          <p:spPr bwMode="auto">
            <a:xfrm flipV="1">
              <a:off x="2469920" y="3984625"/>
              <a:ext cx="503102" cy="0"/>
            </a:xfrm>
            <a:prstGeom prst="line">
              <a:avLst/>
            </a:prstGeom>
            <a:noFill/>
            <a:ln w="12700">
              <a:solidFill>
                <a:schemeClr val="tx1"/>
              </a:solidFill>
              <a:prstDash val="sysDot"/>
              <a:round/>
              <a:tailEnd type="triangle" w="med" len="med"/>
            </a:ln>
          </p:spPr>
          <p:txBody>
            <a:bodyPr/>
            <a:lstStyle/>
            <a:p>
              <a:pPr>
                <a:defRPr/>
              </a:pPr>
              <a:endParaRPr lang="zh-CN" altLang="en-US">
                <a:latin typeface="+mj-ea"/>
                <a:ea typeface="+mj-ea"/>
              </a:endParaRPr>
            </a:p>
          </p:txBody>
        </p:sp>
        <p:sp>
          <p:nvSpPr>
            <p:cNvPr id="25623" name="Line 21">
              <a:extLst>
                <a:ext uri="{FF2B5EF4-FFF2-40B4-BE49-F238E27FC236}">
                  <a16:creationId xmlns:a16="http://schemas.microsoft.com/office/drawing/2014/main" id="{D7427B1D-AC29-48F6-9925-D8101883D6AD}"/>
                </a:ext>
              </a:extLst>
            </p:cNvPr>
            <p:cNvSpPr>
              <a:spLocks noChangeShapeType="1"/>
            </p:cNvSpPr>
            <p:nvPr/>
          </p:nvSpPr>
          <p:spPr bwMode="auto">
            <a:xfrm>
              <a:off x="2469920" y="4921250"/>
              <a:ext cx="1295051" cy="0"/>
            </a:xfrm>
            <a:prstGeom prst="line">
              <a:avLst/>
            </a:prstGeom>
            <a:noFill/>
            <a:ln w="12700">
              <a:solidFill>
                <a:schemeClr val="tx1"/>
              </a:solidFill>
              <a:prstDash val="sysDot"/>
              <a:round/>
              <a:tailEnd type="triangle" w="med" len="med"/>
            </a:ln>
          </p:spPr>
          <p:txBody>
            <a:bodyPr/>
            <a:lstStyle/>
            <a:p>
              <a:pPr>
                <a:defRPr/>
              </a:pPr>
              <a:endParaRPr lang="zh-CN" altLang="en-US">
                <a:latin typeface="+mj-ea"/>
                <a:ea typeface="+mj-ea"/>
              </a:endParaRPr>
            </a:p>
          </p:txBody>
        </p:sp>
        <p:sp>
          <p:nvSpPr>
            <p:cNvPr id="25624" name="Text Box 22">
              <a:extLst>
                <a:ext uri="{FF2B5EF4-FFF2-40B4-BE49-F238E27FC236}">
                  <a16:creationId xmlns:a16="http://schemas.microsoft.com/office/drawing/2014/main" id="{1E7AC429-5869-432D-942D-BAB0C956ADE8}"/>
                </a:ext>
              </a:extLst>
            </p:cNvPr>
            <p:cNvSpPr txBox="1">
              <a:spLocks noChangeArrowheads="1"/>
            </p:cNvSpPr>
            <p:nvPr/>
          </p:nvSpPr>
          <p:spPr bwMode="auto">
            <a:xfrm>
              <a:off x="2542926" y="4522788"/>
              <a:ext cx="1152215" cy="369887"/>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dirty="0">
                  <a:latin typeface="+mj-ea"/>
                  <a:ea typeface="+mj-ea"/>
                  <a:sym typeface="+mn-ea"/>
                </a:rPr>
                <a:t>不适合</a:t>
              </a:r>
            </a:p>
          </p:txBody>
        </p:sp>
        <p:sp>
          <p:nvSpPr>
            <p:cNvPr id="25625" name="Text Box 23">
              <a:extLst>
                <a:ext uri="{FF2B5EF4-FFF2-40B4-BE49-F238E27FC236}">
                  <a16:creationId xmlns:a16="http://schemas.microsoft.com/office/drawing/2014/main" id="{5B182643-0DB2-40A2-B47D-04B3D0EAF999}"/>
                </a:ext>
              </a:extLst>
            </p:cNvPr>
            <p:cNvSpPr txBox="1">
              <a:spLocks noChangeArrowheads="1"/>
            </p:cNvSpPr>
            <p:nvPr/>
          </p:nvSpPr>
          <p:spPr bwMode="auto">
            <a:xfrm>
              <a:off x="2325497" y="3554413"/>
              <a:ext cx="864954" cy="36830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dirty="0">
                  <a:latin typeface="+mj-ea"/>
                  <a:ea typeface="+mj-ea"/>
                  <a:sym typeface="+mn-ea"/>
                </a:rPr>
                <a:t>适合</a:t>
              </a:r>
            </a:p>
          </p:txBody>
        </p:sp>
        <p:sp>
          <p:nvSpPr>
            <p:cNvPr id="25626" name="Line 24">
              <a:extLst>
                <a:ext uri="{FF2B5EF4-FFF2-40B4-BE49-F238E27FC236}">
                  <a16:creationId xmlns:a16="http://schemas.microsoft.com/office/drawing/2014/main" id="{97786816-1C17-4DE2-A1E9-93FD06BC4C81}"/>
                </a:ext>
              </a:extLst>
            </p:cNvPr>
            <p:cNvSpPr>
              <a:spLocks noChangeShapeType="1"/>
            </p:cNvSpPr>
            <p:nvPr/>
          </p:nvSpPr>
          <p:spPr bwMode="auto">
            <a:xfrm>
              <a:off x="5926564" y="5353050"/>
              <a:ext cx="504689" cy="0"/>
            </a:xfrm>
            <a:prstGeom prst="line">
              <a:avLst/>
            </a:prstGeom>
            <a:noFill/>
            <a:ln w="12700">
              <a:solidFill>
                <a:schemeClr val="tx1"/>
              </a:solidFill>
              <a:prstDash val="sysDot"/>
              <a:round/>
              <a:tailEnd type="triangle" w="med" len="med"/>
            </a:ln>
          </p:spPr>
          <p:txBody>
            <a:bodyPr/>
            <a:lstStyle/>
            <a:p>
              <a:pPr>
                <a:defRPr/>
              </a:pPr>
              <a:endParaRPr lang="zh-CN" altLang="en-US">
                <a:latin typeface="+mj-ea"/>
                <a:ea typeface="+mj-ea"/>
              </a:endParaRPr>
            </a:p>
          </p:txBody>
        </p:sp>
        <p:sp>
          <p:nvSpPr>
            <p:cNvPr id="25627" name="Line 25">
              <a:extLst>
                <a:ext uri="{FF2B5EF4-FFF2-40B4-BE49-F238E27FC236}">
                  <a16:creationId xmlns:a16="http://schemas.microsoft.com/office/drawing/2014/main" id="{4948B2CD-8AFC-40D5-A141-BAD91DE7F0EF}"/>
                </a:ext>
              </a:extLst>
            </p:cNvPr>
            <p:cNvSpPr>
              <a:spLocks noChangeShapeType="1"/>
            </p:cNvSpPr>
            <p:nvPr/>
          </p:nvSpPr>
          <p:spPr bwMode="auto">
            <a:xfrm flipV="1">
              <a:off x="3764971" y="3984625"/>
              <a:ext cx="830039" cy="0"/>
            </a:xfrm>
            <a:prstGeom prst="line">
              <a:avLst/>
            </a:prstGeom>
            <a:noFill/>
            <a:ln w="12700">
              <a:solidFill>
                <a:schemeClr val="tx1"/>
              </a:solidFill>
              <a:prstDash val="sysDot"/>
              <a:round/>
              <a:tailEnd type="triangle" w="med" len="med"/>
            </a:ln>
          </p:spPr>
          <p:txBody>
            <a:bodyPr/>
            <a:lstStyle/>
            <a:p>
              <a:pPr>
                <a:defRPr/>
              </a:pPr>
              <a:endParaRPr lang="zh-CN" altLang="en-US">
                <a:latin typeface="+mj-ea"/>
                <a:ea typeface="+mj-ea"/>
              </a:endParaRPr>
            </a:p>
          </p:txBody>
        </p:sp>
        <p:sp>
          <p:nvSpPr>
            <p:cNvPr id="25628" name="Rectangle 26">
              <a:extLst>
                <a:ext uri="{FF2B5EF4-FFF2-40B4-BE49-F238E27FC236}">
                  <a16:creationId xmlns:a16="http://schemas.microsoft.com/office/drawing/2014/main" id="{505125D0-7877-43BB-A50E-AE14A13ABEDC}"/>
                </a:ext>
              </a:extLst>
            </p:cNvPr>
            <p:cNvSpPr>
              <a:spLocks noChangeArrowheads="1"/>
            </p:cNvSpPr>
            <p:nvPr/>
          </p:nvSpPr>
          <p:spPr bwMode="auto">
            <a:xfrm>
              <a:off x="3799887" y="3581400"/>
              <a:ext cx="649113" cy="341313"/>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90000"/>
                </a:lnSpc>
                <a:spcBef>
                  <a:spcPct val="20000"/>
                </a:spcBef>
                <a:defRPr/>
              </a:pPr>
              <a:r>
                <a:rPr lang="zh-CN" altLang="en-US" dirty="0">
                  <a:latin typeface="+mj-ea"/>
                  <a:ea typeface="+mj-ea"/>
                  <a:sym typeface="Arial" panose="020B0604020202020204" pitchFamily="34" charset="0"/>
                </a:rPr>
                <a:t>适合</a:t>
              </a:r>
            </a:p>
          </p:txBody>
        </p:sp>
        <p:sp>
          <p:nvSpPr>
            <p:cNvPr id="2" name="Oval 27">
              <a:extLst>
                <a:ext uri="{FF2B5EF4-FFF2-40B4-BE49-F238E27FC236}">
                  <a16:creationId xmlns:a16="http://schemas.microsoft.com/office/drawing/2014/main" id="{967B4C0A-FBFE-4B04-97DC-5B12BB6514B9}"/>
                </a:ext>
              </a:extLst>
            </p:cNvPr>
            <p:cNvSpPr>
              <a:spLocks noChangeArrowheads="1"/>
            </p:cNvSpPr>
            <p:nvPr/>
          </p:nvSpPr>
          <p:spPr bwMode="auto">
            <a:xfrm>
              <a:off x="6502672" y="3552825"/>
              <a:ext cx="1006204" cy="995363"/>
            </a:xfrm>
            <a:prstGeom prst="ellipse">
              <a:avLst/>
            </a:prstGeom>
            <a:solidFill>
              <a:schemeClr val="accent2">
                <a:lumMod val="40000"/>
                <a:lumOff val="60000"/>
              </a:schemeClr>
            </a:solidFill>
            <a:ln w="25400">
              <a:noFill/>
              <a:rou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a:latin typeface="+mj-ea"/>
                  <a:ea typeface="+mj-ea"/>
                  <a:sym typeface="+mn-ea"/>
                </a:rPr>
                <a:t>促进作用</a:t>
              </a:r>
            </a:p>
          </p:txBody>
        </p:sp>
      </p:grpSp>
      <p:sp>
        <p:nvSpPr>
          <p:cNvPr id="25605" name="文本框 1">
            <a:extLst>
              <a:ext uri="{FF2B5EF4-FFF2-40B4-BE49-F238E27FC236}">
                <a16:creationId xmlns:a16="http://schemas.microsoft.com/office/drawing/2014/main" id="{960B1110-44C3-4C91-B84D-4739E1C67D98}"/>
              </a:ext>
            </a:extLst>
          </p:cNvPr>
          <p:cNvSpPr txBox="1">
            <a:spLocks noChangeArrowheads="1"/>
          </p:cNvSpPr>
          <p:nvPr/>
        </p:nvSpPr>
        <p:spPr bwMode="auto">
          <a:xfrm>
            <a:off x="614363" y="1981200"/>
            <a:ext cx="79152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上层建筑对经济基础具有能动的反作用。集中表现在：为自己的经济基础的形成和巩固服务，确立或维护其在社会中的统治地位。</a:t>
            </a:r>
          </a:p>
        </p:txBody>
      </p:sp>
      <p:sp>
        <p:nvSpPr>
          <p:cNvPr id="32" name="文本框 31">
            <a:extLst>
              <a:ext uri="{FF2B5EF4-FFF2-40B4-BE49-F238E27FC236}">
                <a16:creationId xmlns:a16="http://schemas.microsoft.com/office/drawing/2014/main" id="{CD6E2922-4D88-404F-8F13-053F2508A282}"/>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24D645FD-45D2-4D73-992A-E6026F654523}"/>
              </a:ext>
            </a:extLst>
          </p:cNvPr>
          <p:cNvSpPr/>
          <p:nvPr/>
        </p:nvSpPr>
        <p:spPr bwMode="auto">
          <a:xfrm>
            <a:off x="550863" y="1173163"/>
            <a:ext cx="40211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生产关系反作用于生产力</a:t>
            </a:r>
          </a:p>
        </p:txBody>
      </p:sp>
      <p:sp>
        <p:nvSpPr>
          <p:cNvPr id="26631" name="AutoShape 4">
            <a:extLst>
              <a:ext uri="{FF2B5EF4-FFF2-40B4-BE49-F238E27FC236}">
                <a16:creationId xmlns:a16="http://schemas.microsoft.com/office/drawing/2014/main" id="{97594AB3-ADC6-4607-BA20-1675BF9C9197}"/>
              </a:ext>
            </a:extLst>
          </p:cNvPr>
          <p:cNvSpPr>
            <a:spLocks noChangeArrowheads="1"/>
          </p:cNvSpPr>
          <p:nvPr/>
        </p:nvSpPr>
        <p:spPr bwMode="auto">
          <a:xfrm flipH="1">
            <a:off x="1120775" y="4613275"/>
            <a:ext cx="2736850" cy="1071563"/>
          </a:xfrm>
          <a:prstGeom prst="cloudCallout">
            <a:avLst>
              <a:gd name="adj1" fmla="val -43750"/>
              <a:gd name="adj2" fmla="val 70000"/>
            </a:avLst>
          </a:prstGeom>
          <a:solidFill>
            <a:schemeClr val="accent4">
              <a:lumMod val="20000"/>
              <a:lumOff val="80000"/>
            </a:schemeClr>
          </a:solidFill>
          <a:ln w="9525">
            <a:noFill/>
            <a:rou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3000" b="1" dirty="0">
                <a:solidFill>
                  <a:srgbClr val="014D23"/>
                </a:solidFill>
                <a:latin typeface="+mj-ea"/>
                <a:ea typeface="+mj-ea"/>
                <a:sym typeface="+mn-ea"/>
              </a:rPr>
              <a:t>为什么？</a:t>
            </a:r>
          </a:p>
        </p:txBody>
      </p:sp>
      <p:pic>
        <p:nvPicPr>
          <p:cNvPr id="26632" name="Picture 7">
            <a:extLst>
              <a:ext uri="{FF2B5EF4-FFF2-40B4-BE49-F238E27FC236}">
                <a16:creationId xmlns:a16="http://schemas.microsoft.com/office/drawing/2014/main" id="{7EB00FD0-BC9B-4593-BE34-96013721862D}"/>
              </a:ext>
            </a:extLst>
          </p:cNvPr>
          <p:cNvPicPr>
            <a:picLocks noChangeAspect="1" noChangeArrowheads="1"/>
          </p:cNvPicPr>
          <p:nvPr/>
        </p:nvPicPr>
        <p:blipFill>
          <a:blip r:embed="rId2"/>
          <a:srcRect/>
          <a:stretch>
            <a:fillRect/>
          </a:stretch>
        </p:blipFill>
        <p:spPr bwMode="auto">
          <a:xfrm>
            <a:off x="4711700" y="3870325"/>
            <a:ext cx="3343275" cy="2298700"/>
          </a:xfrm>
          <a:prstGeom prst="rect">
            <a:avLst/>
          </a:prstGeom>
          <a:ln>
            <a:noFill/>
          </a:ln>
          <a:effectLst>
            <a:outerShdw blurRad="292100" dist="139700" dir="2700000" algn="tl" rotWithShape="0">
              <a:srgbClr val="333333">
                <a:alpha val="65000"/>
              </a:srgbClr>
            </a:outerShdw>
          </a:effectLst>
        </p:spPr>
      </p:pic>
      <p:sp>
        <p:nvSpPr>
          <p:cNvPr id="26630" name="文本框 1">
            <a:extLst>
              <a:ext uri="{FF2B5EF4-FFF2-40B4-BE49-F238E27FC236}">
                <a16:creationId xmlns:a16="http://schemas.microsoft.com/office/drawing/2014/main" id="{3EA2913F-6D9A-4150-B7CE-9283BAA487D8}"/>
              </a:ext>
            </a:extLst>
          </p:cNvPr>
          <p:cNvSpPr txBox="1">
            <a:spLocks noChangeArrowheads="1"/>
          </p:cNvSpPr>
          <p:nvPr/>
        </p:nvSpPr>
        <p:spPr bwMode="auto">
          <a:xfrm>
            <a:off x="1120775" y="1971675"/>
            <a:ext cx="6900863"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当生产关系适应生产力的发展状况时，它对生产力的发展起促进作用；</a:t>
            </a:r>
          </a:p>
          <a:p>
            <a:pPr algn="just">
              <a:lnSpc>
                <a:spcPct val="120000"/>
              </a:lnSpc>
              <a:spcBef>
                <a:spcPts val="1400"/>
              </a:spcBef>
              <a:buFont typeface="Arial" panose="020B0604020202020204" pitchFamily="34" charset="0"/>
              <a:buNone/>
            </a:pPr>
            <a:r>
              <a:rPr lang="zh-CN" altLang="en-US" sz="2400" dirty="0"/>
              <a:t>当生产关系不适应生产力的发展状况时，它对生产力的发展起阻碍作用。</a:t>
            </a:r>
          </a:p>
        </p:txBody>
      </p:sp>
      <p:sp>
        <p:nvSpPr>
          <p:cNvPr id="7" name="文本框 6">
            <a:extLst>
              <a:ext uri="{FF2B5EF4-FFF2-40B4-BE49-F238E27FC236}">
                <a16:creationId xmlns:a16="http://schemas.microsoft.com/office/drawing/2014/main" id="{04FBF8A7-6405-4399-B864-29EB9E1048DD}"/>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1">
            <a:extLst>
              <a:ext uri="{FF2B5EF4-FFF2-40B4-BE49-F238E27FC236}">
                <a16:creationId xmlns:a16="http://schemas.microsoft.com/office/drawing/2014/main" id="{02AF979B-6368-44C4-BDF6-EBF57D5C8C65}"/>
              </a:ext>
            </a:extLst>
          </p:cNvPr>
          <p:cNvGrpSpPr>
            <a:grpSpLocks/>
          </p:cNvGrpSpPr>
          <p:nvPr/>
        </p:nvGrpSpPr>
        <p:grpSpPr bwMode="auto">
          <a:xfrm>
            <a:off x="819150" y="5210175"/>
            <a:ext cx="7505700" cy="830263"/>
            <a:chOff x="658020" y="5017215"/>
            <a:chExt cx="7506493" cy="830997"/>
          </a:xfrm>
        </p:grpSpPr>
        <p:sp>
          <p:nvSpPr>
            <p:cNvPr id="24585" name="Text Box 8">
              <a:extLst>
                <a:ext uri="{FF2B5EF4-FFF2-40B4-BE49-F238E27FC236}">
                  <a16:creationId xmlns:a16="http://schemas.microsoft.com/office/drawing/2014/main" id="{82E612A9-443E-4127-A441-E026B9A3CD59}"/>
                </a:ext>
              </a:extLst>
            </p:cNvPr>
            <p:cNvSpPr txBox="1">
              <a:spLocks noChangeArrowheads="1"/>
            </p:cNvSpPr>
            <p:nvPr/>
          </p:nvSpPr>
          <p:spPr bwMode="auto">
            <a:xfrm>
              <a:off x="1297851" y="5017215"/>
              <a:ext cx="809711" cy="830997"/>
            </a:xfrm>
            <a:prstGeom prst="rect">
              <a:avLst/>
            </a:prstGeom>
            <a:solidFill>
              <a:schemeClr val="accent4">
                <a:lumMod val="20000"/>
                <a:lumOff val="80000"/>
              </a:schemeClr>
            </a:solidFill>
            <a:ln w="9525" cap="flat" cmpd="sng">
              <a:noFill/>
              <a:miter lim="800000"/>
            </a:ln>
            <a:effec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defRPr/>
              </a:pPr>
              <a:r>
                <a:rPr lang="zh-CN" altLang="en-US" sz="2400" dirty="0">
                  <a:latin typeface="+mj-ea"/>
                  <a:ea typeface="+mj-ea"/>
                  <a:sym typeface="+mn-ea"/>
                </a:rPr>
                <a:t>原始社会</a:t>
              </a:r>
            </a:p>
          </p:txBody>
        </p:sp>
        <p:sp>
          <p:nvSpPr>
            <p:cNvPr id="24588" name="Text Box 11">
              <a:extLst>
                <a:ext uri="{FF2B5EF4-FFF2-40B4-BE49-F238E27FC236}">
                  <a16:creationId xmlns:a16="http://schemas.microsoft.com/office/drawing/2014/main" id="{ECF4F920-D8C1-4BDA-9205-94825A51E68B}"/>
                </a:ext>
              </a:extLst>
            </p:cNvPr>
            <p:cNvSpPr txBox="1">
              <a:spLocks noChangeArrowheads="1"/>
            </p:cNvSpPr>
            <p:nvPr/>
          </p:nvSpPr>
          <p:spPr bwMode="auto">
            <a:xfrm>
              <a:off x="3029996" y="5017215"/>
              <a:ext cx="2764130" cy="830997"/>
            </a:xfrm>
            <a:prstGeom prst="rect">
              <a:avLst/>
            </a:prstGeom>
            <a:solidFill>
              <a:schemeClr val="accent4">
                <a:lumMod val="20000"/>
                <a:lumOff val="80000"/>
              </a:schemeClr>
            </a:solidFill>
            <a:ln w="9525" cap="flat" cmpd="sng">
              <a:noFill/>
              <a:miter lim="800000"/>
            </a:ln>
            <a:effec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defRPr/>
              </a:pPr>
              <a:r>
                <a:rPr lang="zh-CN" altLang="en-US" sz="2400" dirty="0">
                  <a:latin typeface="+mj-ea"/>
                  <a:ea typeface="+mj-ea"/>
                  <a:sym typeface="Arial" panose="020B0604020202020204" pitchFamily="34" charset="0"/>
                </a:rPr>
                <a:t>阶级社会（奴隶、封建、资本主义）</a:t>
              </a:r>
            </a:p>
          </p:txBody>
        </p:sp>
        <p:sp>
          <p:nvSpPr>
            <p:cNvPr id="24589" name="Text Box 12">
              <a:extLst>
                <a:ext uri="{FF2B5EF4-FFF2-40B4-BE49-F238E27FC236}">
                  <a16:creationId xmlns:a16="http://schemas.microsoft.com/office/drawing/2014/main" id="{8C23DF22-A5C7-4033-BEC5-B322CF29DFD9}"/>
                </a:ext>
              </a:extLst>
            </p:cNvPr>
            <p:cNvSpPr txBox="1">
              <a:spLocks noChangeArrowheads="1"/>
            </p:cNvSpPr>
            <p:nvPr/>
          </p:nvSpPr>
          <p:spPr bwMode="auto">
            <a:xfrm>
              <a:off x="6868976" y="5017215"/>
              <a:ext cx="1295537" cy="830997"/>
            </a:xfrm>
            <a:prstGeom prst="rect">
              <a:avLst/>
            </a:prstGeom>
            <a:solidFill>
              <a:schemeClr val="accent4">
                <a:lumMod val="20000"/>
                <a:lumOff val="80000"/>
              </a:schemeClr>
            </a:solidFill>
            <a:ln w="9525" cap="flat" cmpd="sng">
              <a:noFill/>
              <a:miter lim="800000"/>
            </a:ln>
            <a:effec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defRPr/>
              </a:pPr>
              <a:r>
                <a:rPr lang="zh-CN" altLang="en-US" sz="2400">
                  <a:latin typeface="+mj-ea"/>
                  <a:ea typeface="+mj-ea"/>
                  <a:sym typeface="Arial" panose="020B0604020202020204" pitchFamily="34" charset="0"/>
                </a:rPr>
                <a:t>共产主义社会</a:t>
              </a:r>
            </a:p>
          </p:txBody>
        </p:sp>
        <p:sp>
          <p:nvSpPr>
            <p:cNvPr id="28683" name="AutoShape 13">
              <a:extLst>
                <a:ext uri="{FF2B5EF4-FFF2-40B4-BE49-F238E27FC236}">
                  <a16:creationId xmlns:a16="http://schemas.microsoft.com/office/drawing/2014/main" id="{CE005FC3-2D38-4F02-B538-AAC594226D70}"/>
                </a:ext>
              </a:extLst>
            </p:cNvPr>
            <p:cNvSpPr>
              <a:spLocks noChangeArrowheads="1"/>
            </p:cNvSpPr>
            <p:nvPr/>
          </p:nvSpPr>
          <p:spPr bwMode="auto">
            <a:xfrm>
              <a:off x="658020" y="5201528"/>
              <a:ext cx="412794" cy="384515"/>
            </a:xfrm>
            <a:prstGeom prst="rightArrow">
              <a:avLst>
                <a:gd name="adj1" fmla="val 50000"/>
                <a:gd name="adj2" fmla="val 26734"/>
              </a:avLst>
            </a:prstGeom>
            <a:solidFill>
              <a:srgbClr val="FF6600"/>
            </a:solidFill>
            <a:ln w="9525">
              <a:solidFill>
                <a:srgbClr val="FF6600"/>
              </a:solidFill>
              <a:miter lim="800000"/>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2400">
                <a:latin typeface="+mj-ea"/>
                <a:ea typeface="+mj-ea"/>
              </a:endParaRPr>
            </a:p>
          </p:txBody>
        </p:sp>
        <p:sp>
          <p:nvSpPr>
            <p:cNvPr id="28684" name="AutoShape 13">
              <a:extLst>
                <a:ext uri="{FF2B5EF4-FFF2-40B4-BE49-F238E27FC236}">
                  <a16:creationId xmlns:a16="http://schemas.microsoft.com/office/drawing/2014/main" id="{1C09EA5A-BBA5-4E52-9AC6-E6D536F07999}"/>
                </a:ext>
              </a:extLst>
            </p:cNvPr>
            <p:cNvSpPr>
              <a:spLocks noChangeArrowheads="1"/>
            </p:cNvSpPr>
            <p:nvPr/>
          </p:nvSpPr>
          <p:spPr bwMode="auto">
            <a:xfrm>
              <a:off x="2272679" y="5201528"/>
              <a:ext cx="412794" cy="384515"/>
            </a:xfrm>
            <a:prstGeom prst="rightArrow">
              <a:avLst>
                <a:gd name="adj1" fmla="val 50000"/>
                <a:gd name="adj2" fmla="val 26734"/>
              </a:avLst>
            </a:prstGeom>
            <a:solidFill>
              <a:srgbClr val="FF6600"/>
            </a:solidFill>
            <a:ln w="9525">
              <a:solidFill>
                <a:srgbClr val="FF6600"/>
              </a:solidFill>
              <a:miter lim="800000"/>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2400">
                <a:latin typeface="+mj-ea"/>
                <a:ea typeface="+mj-ea"/>
              </a:endParaRPr>
            </a:p>
          </p:txBody>
        </p:sp>
        <p:sp>
          <p:nvSpPr>
            <p:cNvPr id="28685" name="AutoShape 13">
              <a:extLst>
                <a:ext uri="{FF2B5EF4-FFF2-40B4-BE49-F238E27FC236}">
                  <a16:creationId xmlns:a16="http://schemas.microsoft.com/office/drawing/2014/main" id="{14659B9B-D153-439A-BAE9-9B71A550F4D2}"/>
                </a:ext>
              </a:extLst>
            </p:cNvPr>
            <p:cNvSpPr>
              <a:spLocks noChangeArrowheads="1"/>
            </p:cNvSpPr>
            <p:nvPr/>
          </p:nvSpPr>
          <p:spPr bwMode="auto">
            <a:xfrm>
              <a:off x="6138649" y="5201528"/>
              <a:ext cx="412794" cy="384515"/>
            </a:xfrm>
            <a:prstGeom prst="rightArrow">
              <a:avLst>
                <a:gd name="adj1" fmla="val 50000"/>
                <a:gd name="adj2" fmla="val 26734"/>
              </a:avLst>
            </a:prstGeom>
            <a:solidFill>
              <a:srgbClr val="FF6600"/>
            </a:solidFill>
            <a:ln w="9525">
              <a:solidFill>
                <a:srgbClr val="FF6600"/>
              </a:solidFill>
              <a:miter lim="800000"/>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2400">
                <a:latin typeface="+mj-ea"/>
                <a:ea typeface="+mj-ea"/>
              </a:endParaRPr>
            </a:p>
          </p:txBody>
        </p:sp>
      </p:grpSp>
      <p:sp>
        <p:nvSpPr>
          <p:cNvPr id="14" name="圆角矩形 15">
            <a:extLst>
              <a:ext uri="{FF2B5EF4-FFF2-40B4-BE49-F238E27FC236}">
                <a16:creationId xmlns:a16="http://schemas.microsoft.com/office/drawing/2014/main" id="{E435E957-198D-408A-824B-F22E21BFCFC7}"/>
              </a:ext>
            </a:extLst>
          </p:cNvPr>
          <p:cNvSpPr/>
          <p:nvPr/>
        </p:nvSpPr>
        <p:spPr bwMode="auto">
          <a:xfrm>
            <a:off x="550863" y="1346200"/>
            <a:ext cx="742156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生产关系和上层建筑一定要适合生产力状况的规律</a:t>
            </a:r>
          </a:p>
        </p:txBody>
      </p:sp>
      <p:grpSp>
        <p:nvGrpSpPr>
          <p:cNvPr id="27653" name="组合 6">
            <a:extLst>
              <a:ext uri="{FF2B5EF4-FFF2-40B4-BE49-F238E27FC236}">
                <a16:creationId xmlns:a16="http://schemas.microsoft.com/office/drawing/2014/main" id="{1DE9B8DE-AA01-44A8-BDF4-80D28CF02E24}"/>
              </a:ext>
            </a:extLst>
          </p:cNvPr>
          <p:cNvGrpSpPr>
            <a:grpSpLocks/>
          </p:cNvGrpSpPr>
          <p:nvPr/>
        </p:nvGrpSpPr>
        <p:grpSpPr bwMode="auto">
          <a:xfrm>
            <a:off x="374650" y="2254250"/>
            <a:ext cx="8394700" cy="2636838"/>
            <a:chOff x="502847" y="2254595"/>
            <a:chExt cx="8393503" cy="2635804"/>
          </a:xfrm>
        </p:grpSpPr>
        <p:grpSp>
          <p:nvGrpSpPr>
            <p:cNvPr id="27654" name="组合 4">
              <a:extLst>
                <a:ext uri="{FF2B5EF4-FFF2-40B4-BE49-F238E27FC236}">
                  <a16:creationId xmlns:a16="http://schemas.microsoft.com/office/drawing/2014/main" id="{4BE2DA7C-E963-4FE7-B35E-1B156624C970}"/>
                </a:ext>
              </a:extLst>
            </p:cNvPr>
            <p:cNvGrpSpPr>
              <a:grpSpLocks/>
            </p:cNvGrpSpPr>
            <p:nvPr/>
          </p:nvGrpSpPr>
          <p:grpSpPr bwMode="auto">
            <a:xfrm>
              <a:off x="502847" y="2254595"/>
              <a:ext cx="3270243" cy="2635804"/>
              <a:chOff x="502847" y="2254595"/>
              <a:chExt cx="3270243" cy="2635804"/>
            </a:xfrm>
          </p:grpSpPr>
          <p:sp>
            <p:nvSpPr>
              <p:cNvPr id="27658" name="文本框 2">
                <a:extLst>
                  <a:ext uri="{FF2B5EF4-FFF2-40B4-BE49-F238E27FC236}">
                    <a16:creationId xmlns:a16="http://schemas.microsoft.com/office/drawing/2014/main" id="{E6C99B8A-6A29-4E9C-8937-5E976FDBCF26}"/>
                  </a:ext>
                </a:extLst>
              </p:cNvPr>
              <p:cNvSpPr txBox="1">
                <a:spLocks noChangeArrowheads="1"/>
              </p:cNvSpPr>
              <p:nvPr/>
            </p:nvSpPr>
            <p:spPr bwMode="auto">
              <a:xfrm>
                <a:off x="638178" y="2437443"/>
                <a:ext cx="2999580" cy="227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当上层建筑适合经济基础，而经济基础本身又适合生产力状况时，要保持上层建筑的相对稳定性。</a:t>
                </a:r>
              </a:p>
            </p:txBody>
          </p:sp>
          <p:sp>
            <p:nvSpPr>
              <p:cNvPr id="18" name="圆角矩形 4">
                <a:extLst>
                  <a:ext uri="{FF2B5EF4-FFF2-40B4-BE49-F238E27FC236}">
                    <a16:creationId xmlns:a16="http://schemas.microsoft.com/office/drawing/2014/main" id="{68027ADB-CFB0-4C61-BB4C-ADA33452B35B}"/>
                  </a:ext>
                </a:extLst>
              </p:cNvPr>
              <p:cNvSpPr/>
              <p:nvPr/>
            </p:nvSpPr>
            <p:spPr bwMode="auto">
              <a:xfrm>
                <a:off x="502847" y="2254595"/>
                <a:ext cx="3269784" cy="2635804"/>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grpSp>
          <p:nvGrpSpPr>
            <p:cNvPr id="27655" name="组合 5">
              <a:extLst>
                <a:ext uri="{FF2B5EF4-FFF2-40B4-BE49-F238E27FC236}">
                  <a16:creationId xmlns:a16="http://schemas.microsoft.com/office/drawing/2014/main" id="{329398F9-A598-4ACE-AAEB-57C16611BC45}"/>
                </a:ext>
              </a:extLst>
            </p:cNvPr>
            <p:cNvGrpSpPr>
              <a:grpSpLocks/>
            </p:cNvGrpSpPr>
            <p:nvPr/>
          </p:nvGrpSpPr>
          <p:grpSpPr bwMode="auto">
            <a:xfrm>
              <a:off x="4011218" y="2254595"/>
              <a:ext cx="4885132" cy="2635804"/>
              <a:chOff x="4011218" y="2254595"/>
              <a:chExt cx="4885132" cy="2635804"/>
            </a:xfrm>
          </p:grpSpPr>
          <p:sp>
            <p:nvSpPr>
              <p:cNvPr id="27656" name="文本框 3">
                <a:extLst>
                  <a:ext uri="{FF2B5EF4-FFF2-40B4-BE49-F238E27FC236}">
                    <a16:creationId xmlns:a16="http://schemas.microsoft.com/office/drawing/2014/main" id="{35BEF47F-B329-4E17-8516-472B550F4D43}"/>
                  </a:ext>
                </a:extLst>
              </p:cNvPr>
              <p:cNvSpPr txBox="1">
                <a:spLocks noChangeArrowheads="1"/>
              </p:cNvSpPr>
              <p:nvPr/>
            </p:nvSpPr>
            <p:spPr bwMode="auto">
              <a:xfrm>
                <a:off x="4191597" y="2437443"/>
                <a:ext cx="4524375" cy="227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当上层建筑不适应经济基础变革要求，进而阻碍生产力发展时，要适时地变革上层建筑，以适应经济基础的变革和生产力发展的客观要求。</a:t>
                </a:r>
              </a:p>
            </p:txBody>
          </p:sp>
          <p:sp>
            <p:nvSpPr>
              <p:cNvPr id="19" name="圆角矩形 4">
                <a:extLst>
                  <a:ext uri="{FF2B5EF4-FFF2-40B4-BE49-F238E27FC236}">
                    <a16:creationId xmlns:a16="http://schemas.microsoft.com/office/drawing/2014/main" id="{AA98B0C1-A857-4D02-97A8-720FE948657D}"/>
                  </a:ext>
                </a:extLst>
              </p:cNvPr>
              <p:cNvSpPr/>
              <p:nvPr/>
            </p:nvSpPr>
            <p:spPr bwMode="auto">
              <a:xfrm>
                <a:off x="4010722" y="2254595"/>
                <a:ext cx="4885628" cy="2635804"/>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grpSp>
      <p:sp>
        <p:nvSpPr>
          <p:cNvPr id="20" name="文本框 19">
            <a:extLst>
              <a:ext uri="{FF2B5EF4-FFF2-40B4-BE49-F238E27FC236}">
                <a16:creationId xmlns:a16="http://schemas.microsoft.com/office/drawing/2014/main" id="{FCC877F3-048C-486C-8394-196BCB4BC2C5}"/>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9">
            <a:extLst>
              <a:ext uri="{FF2B5EF4-FFF2-40B4-BE49-F238E27FC236}">
                <a16:creationId xmlns:a16="http://schemas.microsoft.com/office/drawing/2014/main" id="{5E15EC7B-3A72-4ABD-A2A5-72E16B68C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331913"/>
            <a:ext cx="27225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11">
            <a:extLst>
              <a:ext uri="{FF2B5EF4-FFF2-40B4-BE49-F238E27FC236}">
                <a16:creationId xmlns:a16="http://schemas.microsoft.com/office/drawing/2014/main" id="{EC50927F-8C5A-46A9-9CE9-CE8ADC991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3688" y="3878263"/>
            <a:ext cx="27305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Line 12">
            <a:extLst>
              <a:ext uri="{FF2B5EF4-FFF2-40B4-BE49-F238E27FC236}">
                <a16:creationId xmlns:a16="http://schemas.microsoft.com/office/drawing/2014/main" id="{50FDF7A7-B443-4745-A1E0-D7B878258D96}"/>
              </a:ext>
            </a:extLst>
          </p:cNvPr>
          <p:cNvSpPr>
            <a:spLocks noChangeShapeType="1"/>
          </p:cNvSpPr>
          <p:nvPr/>
        </p:nvSpPr>
        <p:spPr bwMode="auto">
          <a:xfrm>
            <a:off x="5153025" y="4824413"/>
            <a:ext cx="33131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4" name="AutoShape 13">
            <a:extLst>
              <a:ext uri="{FF2B5EF4-FFF2-40B4-BE49-F238E27FC236}">
                <a16:creationId xmlns:a16="http://schemas.microsoft.com/office/drawing/2014/main" id="{16E92432-6D8D-46F6-8F3E-B17C5A67D66D}"/>
              </a:ext>
            </a:extLst>
          </p:cNvPr>
          <p:cNvSpPr>
            <a:spLocks noChangeArrowheads="1"/>
          </p:cNvSpPr>
          <p:nvPr/>
        </p:nvSpPr>
        <p:spPr bwMode="auto">
          <a:xfrm>
            <a:off x="3571875" y="4429125"/>
            <a:ext cx="1152525" cy="792163"/>
          </a:xfrm>
          <a:prstGeom prst="rightArrow">
            <a:avLst>
              <a:gd name="adj1" fmla="val 50000"/>
              <a:gd name="adj2" fmla="val 36353"/>
            </a:avLst>
          </a:prstGeom>
          <a:solidFill>
            <a:schemeClr val="accent4">
              <a:lumMod val="20000"/>
              <a:lumOff val="80000"/>
            </a:schemeClr>
          </a:solidFill>
          <a:ln w="9525">
            <a:noFill/>
            <a:miter lim="800000"/>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a:ea typeface="黑体" panose="02010609060101010101" pitchFamily="49" charset="-122"/>
            </a:endParaRPr>
          </a:p>
        </p:txBody>
      </p:sp>
      <p:grpSp>
        <p:nvGrpSpPr>
          <p:cNvPr id="28679" name="组合 4">
            <a:extLst>
              <a:ext uri="{FF2B5EF4-FFF2-40B4-BE49-F238E27FC236}">
                <a16:creationId xmlns:a16="http://schemas.microsoft.com/office/drawing/2014/main" id="{E7149C51-CE39-4B5B-A0B2-E6F5BC7E9964}"/>
              </a:ext>
            </a:extLst>
          </p:cNvPr>
          <p:cNvGrpSpPr>
            <a:grpSpLocks/>
          </p:cNvGrpSpPr>
          <p:nvPr/>
        </p:nvGrpSpPr>
        <p:grpSpPr bwMode="auto">
          <a:xfrm>
            <a:off x="949325" y="2363788"/>
            <a:ext cx="7245350" cy="1250950"/>
            <a:chOff x="857610" y="2363787"/>
            <a:chExt cx="7246577" cy="1250585"/>
          </a:xfrm>
        </p:grpSpPr>
        <p:sp>
          <p:nvSpPr>
            <p:cNvPr id="13" name="TextBox 6">
              <a:extLst>
                <a:ext uri="{FF2B5EF4-FFF2-40B4-BE49-F238E27FC236}">
                  <a16:creationId xmlns:a16="http://schemas.microsoft.com/office/drawing/2014/main" id="{7B4CE7A6-8A26-4513-B0CF-3C9BF2B3FB10}"/>
                </a:ext>
              </a:extLst>
            </p:cNvPr>
            <p:cNvSpPr txBox="1"/>
            <p:nvPr/>
          </p:nvSpPr>
          <p:spPr>
            <a:xfrm>
              <a:off x="857610" y="2363787"/>
              <a:ext cx="7246577" cy="1250585"/>
            </a:xfrm>
            <a:prstGeom prst="roundRect">
              <a:avLst/>
            </a:prstGeom>
            <a:solidFill>
              <a:srgbClr val="FFFFFF">
                <a:lumMod val="95000"/>
              </a:srgbClr>
            </a:solidFill>
            <a:ln w="9525">
              <a:solidFill>
                <a:srgbClr val="FFFFFF">
                  <a:lumMod val="65000"/>
                </a:srgbClr>
              </a:solidFill>
              <a:prstDash val="dash"/>
            </a:ln>
          </p:spPr>
          <p:txBody>
            <a:bodyPr tIns="135441" bIns="67720" anchor="b"/>
            <a:lstStyle/>
            <a:p>
              <a:pPr eaLnBrk="1" hangingPunct="1">
                <a:defRPr/>
              </a:pPr>
              <a:endParaRPr lang="en-US" altLang="zh-CN" sz="1505" kern="0" dirty="0">
                <a:solidFill>
                  <a:srgbClr val="000000">
                    <a:lumMod val="75000"/>
                    <a:lumOff val="25000"/>
                  </a:srgbClr>
                </a:solidFill>
                <a:latin typeface="微软雅黑" panose="020B0503020204020204" pitchFamily="34" charset="-122"/>
              </a:endParaRPr>
            </a:p>
          </p:txBody>
        </p:sp>
        <p:sp>
          <p:nvSpPr>
            <p:cNvPr id="28683" name="文本框 1">
              <a:extLst>
                <a:ext uri="{FF2B5EF4-FFF2-40B4-BE49-F238E27FC236}">
                  <a16:creationId xmlns:a16="http://schemas.microsoft.com/office/drawing/2014/main" id="{47F1BD24-F5B3-4BD9-BD00-001E9BB4F0FF}"/>
                </a:ext>
              </a:extLst>
            </p:cNvPr>
            <p:cNvSpPr txBox="1">
              <a:spLocks noChangeArrowheads="1"/>
            </p:cNvSpPr>
            <p:nvPr/>
          </p:nvSpPr>
          <p:spPr bwMode="auto">
            <a:xfrm>
              <a:off x="1342411" y="2518822"/>
              <a:ext cx="6276975"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经济基础与上层建筑矛盾运动过程中存在的各种利益关系</a:t>
              </a:r>
            </a:p>
          </p:txBody>
        </p:sp>
      </p:grpSp>
      <p:sp>
        <p:nvSpPr>
          <p:cNvPr id="28680" name="文本框 2">
            <a:extLst>
              <a:ext uri="{FF2B5EF4-FFF2-40B4-BE49-F238E27FC236}">
                <a16:creationId xmlns:a16="http://schemas.microsoft.com/office/drawing/2014/main" id="{217CC218-93D5-4A76-9775-42390D275807}"/>
              </a:ext>
            </a:extLst>
          </p:cNvPr>
          <p:cNvSpPr txBox="1">
            <a:spLocks noChangeArrowheads="1"/>
          </p:cNvSpPr>
          <p:nvPr/>
        </p:nvSpPr>
        <p:spPr bwMode="auto">
          <a:xfrm>
            <a:off x="685800" y="3865563"/>
            <a:ext cx="259080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认识到中国基本国情、社会主要矛盾和世界上最大发展中国家的国际地位没有变</a:t>
            </a:r>
          </a:p>
        </p:txBody>
      </p:sp>
      <p:sp>
        <p:nvSpPr>
          <p:cNvPr id="28681" name="文本框 3">
            <a:extLst>
              <a:ext uri="{FF2B5EF4-FFF2-40B4-BE49-F238E27FC236}">
                <a16:creationId xmlns:a16="http://schemas.microsoft.com/office/drawing/2014/main" id="{36480F0E-6642-4FE1-88FC-772ADFA0FB63}"/>
              </a:ext>
            </a:extLst>
          </p:cNvPr>
          <p:cNvSpPr txBox="1">
            <a:spLocks noChangeArrowheads="1"/>
          </p:cNvSpPr>
          <p:nvPr/>
        </p:nvSpPr>
        <p:spPr bwMode="auto">
          <a:xfrm>
            <a:off x="5019675" y="5029200"/>
            <a:ext cx="3438525"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“五位一体”总体布局</a:t>
            </a:r>
          </a:p>
          <a:p>
            <a:pPr algn="just">
              <a:lnSpc>
                <a:spcPct val="120000"/>
              </a:lnSpc>
              <a:spcBef>
                <a:spcPts val="1400"/>
              </a:spcBef>
              <a:buFont typeface="Arial" panose="020B0604020202020204" pitchFamily="34" charset="0"/>
              <a:buNone/>
            </a:pPr>
            <a:r>
              <a:rPr lang="zh-CN" altLang="en-US" sz="2400"/>
              <a:t>“四个全面”战略布局</a:t>
            </a:r>
          </a:p>
        </p:txBody>
      </p:sp>
      <p:sp>
        <p:nvSpPr>
          <p:cNvPr id="12" name="文本框 11">
            <a:extLst>
              <a:ext uri="{FF2B5EF4-FFF2-40B4-BE49-F238E27FC236}">
                <a16:creationId xmlns:a16="http://schemas.microsoft.com/office/drawing/2014/main" id="{09CDB55A-31CE-4BBA-8FC2-A37E9F96FE62}"/>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二、社会基本矛盾及其运动规律</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521897-70F9-422F-A4FA-0FE4A3B13330}"/>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三、人类普遍交往与世界历史的形成发展</a:t>
            </a:r>
          </a:p>
        </p:txBody>
      </p:sp>
      <p:sp>
        <p:nvSpPr>
          <p:cNvPr id="10" name="圆角矩形 15">
            <a:extLst>
              <a:ext uri="{FF2B5EF4-FFF2-40B4-BE49-F238E27FC236}">
                <a16:creationId xmlns:a16="http://schemas.microsoft.com/office/drawing/2014/main" id="{5CD7D637-A084-4E1B-A600-CAD373177AF1}"/>
              </a:ext>
            </a:extLst>
          </p:cNvPr>
          <p:cNvSpPr/>
          <p:nvPr/>
        </p:nvSpPr>
        <p:spPr bwMode="auto">
          <a:xfrm>
            <a:off x="175728" y="1213236"/>
            <a:ext cx="2311306"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交往及其作用</a:t>
            </a:r>
          </a:p>
        </p:txBody>
      </p:sp>
      <p:sp>
        <p:nvSpPr>
          <p:cNvPr id="11" name="矩形 10">
            <a:extLst>
              <a:ext uri="{FF2B5EF4-FFF2-40B4-BE49-F238E27FC236}">
                <a16:creationId xmlns:a16="http://schemas.microsoft.com/office/drawing/2014/main" id="{CF892076-A2AE-4D59-8028-A88CC089A5F6}"/>
              </a:ext>
            </a:extLst>
          </p:cNvPr>
          <p:cNvSpPr/>
          <p:nvPr/>
        </p:nvSpPr>
        <p:spPr>
          <a:xfrm>
            <a:off x="686884" y="2136566"/>
            <a:ext cx="7949116" cy="1015663"/>
          </a:xfrm>
          <a:prstGeom prst="rect">
            <a:avLst/>
          </a:prstGeom>
        </p:spPr>
        <p:txBody>
          <a:bodyPr wrap="square">
            <a:spAutoFit/>
          </a:bodyPr>
          <a:lstStyle/>
          <a:p>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交往是唯物史观的重要范畴，指在一定历史条件下的现实的个人、群体、阶级、民族、国家之间在物质和精神上相互往来、相互作用、彼此联系的活动。</a:t>
            </a:r>
            <a:endParaRPr lang="zh-CN" altLang="en-US" sz="2000" dirty="0"/>
          </a:p>
        </p:txBody>
      </p:sp>
      <p:pic>
        <p:nvPicPr>
          <p:cNvPr id="2050" name="Picture 2" descr="https://img1.baidu.com/it/u=900417211,2328762920&amp;fm=26&amp;fmt=auto">
            <a:extLst>
              <a:ext uri="{FF2B5EF4-FFF2-40B4-BE49-F238E27FC236}">
                <a16:creationId xmlns:a16="http://schemas.microsoft.com/office/drawing/2014/main" id="{9A2846BA-08E1-49E4-AFA6-D65AF92E6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03752"/>
            <a:ext cx="3077737" cy="20497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img2.baidu.com/image_search/src=http%3A%2F%2Fimgsa.baidu.com%2Fexp%2Fw%3D500%2Fsign%3D04d2fcf1bfde9c82a665f98f5c8080d2%2Ffd039245d688d43f111e893a711ed21b0ff43b46.jpg&amp;refer=http%3A%2F%2Fimgsa.baidu.com&amp;app=2002&amp;size=f9999,10000&amp;q=a80&amp;n=0&amp;g=0n&amp;fmt=jpeg?sec=1635335707&amp;t=95bf0c2004e2b06a04c87df244c049dd">
            <a:extLst>
              <a:ext uri="{FF2B5EF4-FFF2-40B4-BE49-F238E27FC236}">
                <a16:creationId xmlns:a16="http://schemas.microsoft.com/office/drawing/2014/main" id="{BCB66074-FC5E-40BF-800C-4B445D74C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737" y="3203752"/>
            <a:ext cx="2277525" cy="20497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夜晚的城市&#10;&#10;描述已自动生成">
            <a:extLst>
              <a:ext uri="{FF2B5EF4-FFF2-40B4-BE49-F238E27FC236}">
                <a16:creationId xmlns:a16="http://schemas.microsoft.com/office/drawing/2014/main" id="{72193767-016E-4461-A0F1-0105B4D4E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291" y="3203752"/>
            <a:ext cx="3789710" cy="2049773"/>
          </a:xfrm>
          <a:prstGeom prst="rect">
            <a:avLst/>
          </a:prstGeom>
          <a:noFill/>
        </p:spPr>
      </p:pic>
    </p:spTree>
    <p:extLst>
      <p:ext uri="{BB962C8B-B14F-4D97-AF65-F5344CB8AC3E}">
        <p14:creationId xmlns:p14="http://schemas.microsoft.com/office/powerpoint/2010/main" val="2651113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图片 3">
            <a:extLst>
              <a:ext uri="{FF2B5EF4-FFF2-40B4-BE49-F238E27FC236}">
                <a16:creationId xmlns:a16="http://schemas.microsoft.com/office/drawing/2014/main" id="{30078452-9060-45E0-9246-9B7AF3B08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89363"/>
            <a:ext cx="91440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hlinkClick r:id="rId3" action="ppaction://hlinksldjump"/>
            <a:extLst>
              <a:ext uri="{FF2B5EF4-FFF2-40B4-BE49-F238E27FC236}">
                <a16:creationId xmlns:a16="http://schemas.microsoft.com/office/drawing/2014/main" id="{8EE64487-A50B-40C1-8862-8BEE5C2FBFB5}"/>
              </a:ext>
            </a:extLst>
          </p:cNvPr>
          <p:cNvSpPr txBox="1"/>
          <p:nvPr/>
        </p:nvSpPr>
        <p:spPr>
          <a:xfrm>
            <a:off x="5066950" y="1674830"/>
            <a:ext cx="3316799" cy="461665"/>
          </a:xfrm>
          <a:prstGeom prst="rect">
            <a:avLst/>
          </a:prstGeom>
          <a:noFill/>
        </p:spPr>
        <p:txBody>
          <a:bodyPr wrap="square">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人类社会的存在与发展</a:t>
            </a:r>
          </a:p>
        </p:txBody>
      </p:sp>
      <p:sp>
        <p:nvSpPr>
          <p:cNvPr id="16" name="文本框 15">
            <a:hlinkClick r:id="rId4" action="ppaction://hlinksldjump"/>
            <a:extLst>
              <a:ext uri="{FF2B5EF4-FFF2-40B4-BE49-F238E27FC236}">
                <a16:creationId xmlns:a16="http://schemas.microsoft.com/office/drawing/2014/main" id="{FEF15D87-F828-462B-A136-6884C3F48491}"/>
              </a:ext>
            </a:extLst>
          </p:cNvPr>
          <p:cNvSpPr txBox="1"/>
          <p:nvPr/>
        </p:nvSpPr>
        <p:spPr>
          <a:xfrm>
            <a:off x="5113523" y="3535411"/>
            <a:ext cx="3223654" cy="461665"/>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社会历史发展的动力</a:t>
            </a:r>
          </a:p>
        </p:txBody>
      </p:sp>
      <p:sp>
        <p:nvSpPr>
          <p:cNvPr id="19" name="文本框 18">
            <a:extLst>
              <a:ext uri="{FF2B5EF4-FFF2-40B4-BE49-F238E27FC236}">
                <a16:creationId xmlns:a16="http://schemas.microsoft.com/office/drawing/2014/main" id="{E9612472-2E9E-4144-93BE-7200E573ACE5}"/>
              </a:ext>
            </a:extLst>
          </p:cNvPr>
          <p:cNvSpPr txBox="1"/>
          <p:nvPr/>
        </p:nvSpPr>
        <p:spPr>
          <a:xfrm>
            <a:off x="1554768" y="2867121"/>
            <a:ext cx="3475817" cy="83099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4800" b="1" dirty="0">
                <a:solidFill>
                  <a:schemeClr val="tx1">
                    <a:lumMod val="75000"/>
                    <a:lumOff val="25000"/>
                  </a:schemeClr>
                </a:solidFill>
                <a:latin typeface="+mn-ea"/>
                <a:ea typeface="+mn-ea"/>
                <a:cs typeface="经典综艺体简" pitchFamily="49" charset="-122"/>
                <a:sym typeface="+mn-ea"/>
              </a:rPr>
              <a:t>目录</a:t>
            </a:r>
          </a:p>
        </p:txBody>
      </p:sp>
      <p:sp>
        <p:nvSpPr>
          <p:cNvPr id="20" name="文本框 19">
            <a:hlinkClick r:id="rId3" action="ppaction://hlinksldjump"/>
            <a:extLst>
              <a:ext uri="{FF2B5EF4-FFF2-40B4-BE49-F238E27FC236}">
                <a16:creationId xmlns:a16="http://schemas.microsoft.com/office/drawing/2014/main" id="{DD4DC183-961F-4CD0-B933-CE66A60FF5A3}"/>
              </a:ext>
            </a:extLst>
          </p:cNvPr>
          <p:cNvSpPr txBox="1"/>
          <p:nvPr/>
        </p:nvSpPr>
        <p:spPr>
          <a:xfrm>
            <a:off x="3974416" y="1674831"/>
            <a:ext cx="1694546" cy="46166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2400" b="1" dirty="0">
                <a:solidFill>
                  <a:srgbClr val="014D23"/>
                </a:solidFill>
                <a:latin typeface="+mn-ea"/>
                <a:ea typeface="+mn-ea"/>
                <a:sym typeface="+mn-ea"/>
              </a:rPr>
              <a:t>第一节</a:t>
            </a:r>
          </a:p>
        </p:txBody>
      </p:sp>
      <p:sp>
        <p:nvSpPr>
          <p:cNvPr id="22" name="文本框 21">
            <a:hlinkClick r:id="rId4" action="ppaction://hlinksldjump"/>
            <a:extLst>
              <a:ext uri="{FF2B5EF4-FFF2-40B4-BE49-F238E27FC236}">
                <a16:creationId xmlns:a16="http://schemas.microsoft.com/office/drawing/2014/main" id="{C0589E76-AC16-4979-A847-38975D425CD8}"/>
              </a:ext>
            </a:extLst>
          </p:cNvPr>
          <p:cNvSpPr txBox="1"/>
          <p:nvPr/>
        </p:nvSpPr>
        <p:spPr>
          <a:xfrm>
            <a:off x="3974417" y="3535446"/>
            <a:ext cx="1383030" cy="461665"/>
          </a:xfrm>
          <a:prstGeom prst="rect">
            <a:avLst/>
          </a:prstGeom>
          <a:noFill/>
        </p:spPr>
        <p:txBody>
          <a:bodyPr>
            <a:spAutoFit/>
            <a:scene3d>
              <a:camera prst="orthographicFront"/>
              <a:lightRig rig="threePt" dir="t"/>
            </a:scene3d>
            <a:sp3d contourW="12700"/>
          </a:bodyPr>
          <a:lstStyle/>
          <a:p>
            <a:pPr marL="1076325" indent="-1076325" algn="just" eaLnBrk="1" fontAlgn="auto" hangingPunct="1">
              <a:spcBef>
                <a:spcPts val="0"/>
              </a:spcBef>
              <a:spcAft>
                <a:spcPts val="0"/>
              </a:spcAft>
              <a:defRPr/>
            </a:pPr>
            <a:r>
              <a:rPr lang="zh-CN" altLang="en-US" sz="2400" b="1" dirty="0">
                <a:solidFill>
                  <a:srgbClr val="014D23"/>
                </a:solidFill>
                <a:latin typeface="+mn-ea"/>
                <a:ea typeface="+mn-ea"/>
                <a:sym typeface="+mn-ea"/>
              </a:rPr>
              <a:t>第二节</a:t>
            </a:r>
          </a:p>
        </p:txBody>
      </p:sp>
      <p:pic>
        <p:nvPicPr>
          <p:cNvPr id="3079" name="图片 8">
            <a:extLst>
              <a:ext uri="{FF2B5EF4-FFF2-40B4-BE49-F238E27FC236}">
                <a16:creationId xmlns:a16="http://schemas.microsoft.com/office/drawing/2014/main" id="{777D7444-27C6-4F71-9D15-C76262770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475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hlinkClick r:id="rId6" action="ppaction://hlinksldjump"/>
            <a:extLst>
              <a:ext uri="{FF2B5EF4-FFF2-40B4-BE49-F238E27FC236}">
                <a16:creationId xmlns:a16="http://schemas.microsoft.com/office/drawing/2014/main" id="{DE1EA121-B224-4E17-A518-834E74F1DF67}"/>
              </a:ext>
            </a:extLst>
          </p:cNvPr>
          <p:cNvSpPr txBox="1"/>
          <p:nvPr/>
        </p:nvSpPr>
        <p:spPr>
          <a:xfrm>
            <a:off x="5113523" y="5278706"/>
            <a:ext cx="3223654" cy="830997"/>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人民群众在历史发展中的作用</a:t>
            </a:r>
          </a:p>
        </p:txBody>
      </p:sp>
      <p:sp>
        <p:nvSpPr>
          <p:cNvPr id="12" name="文本框 11">
            <a:hlinkClick r:id="rId6" action="ppaction://hlinksldjump"/>
            <a:extLst>
              <a:ext uri="{FF2B5EF4-FFF2-40B4-BE49-F238E27FC236}">
                <a16:creationId xmlns:a16="http://schemas.microsoft.com/office/drawing/2014/main" id="{7556F678-A6A6-4D95-80D4-A93760003C5D}"/>
              </a:ext>
            </a:extLst>
          </p:cNvPr>
          <p:cNvSpPr txBox="1"/>
          <p:nvPr/>
        </p:nvSpPr>
        <p:spPr>
          <a:xfrm>
            <a:off x="3974417" y="5396062"/>
            <a:ext cx="1383030" cy="461665"/>
          </a:xfrm>
          <a:prstGeom prst="rect">
            <a:avLst/>
          </a:prstGeom>
          <a:noFill/>
        </p:spPr>
        <p:txBody>
          <a:bodyPr>
            <a:spAutoFit/>
            <a:scene3d>
              <a:camera prst="orthographicFront"/>
              <a:lightRig rig="threePt" dir="t"/>
            </a:scene3d>
            <a:sp3d contourW="12700"/>
          </a:bodyPr>
          <a:lstStyle/>
          <a:p>
            <a:pPr marL="1076325" indent="-1076325" algn="just" eaLnBrk="1" fontAlgn="auto" hangingPunct="1">
              <a:spcBef>
                <a:spcPts val="0"/>
              </a:spcBef>
              <a:spcAft>
                <a:spcPts val="0"/>
              </a:spcAft>
              <a:defRPr/>
            </a:pPr>
            <a:r>
              <a:rPr lang="zh-CN" altLang="en-US" sz="2400" b="1" dirty="0">
                <a:solidFill>
                  <a:srgbClr val="014D23"/>
                </a:solidFill>
                <a:latin typeface="+mn-ea"/>
                <a:ea typeface="+mn-ea"/>
                <a:sym typeface="+mn-ea"/>
              </a:rPr>
              <a:t>第三节</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additive="base">
                                        <p:cTn id="7" dur="500" fill="hold"/>
                                        <p:tgtEl>
                                          <p:spTgt spid="3079"/>
                                        </p:tgtEl>
                                        <p:attrNameLst>
                                          <p:attrName>ppt_x</p:attrName>
                                        </p:attrNameLst>
                                      </p:cBhvr>
                                      <p:tavLst>
                                        <p:tav tm="0">
                                          <p:val>
                                            <p:strVal val="0-#ppt_w/2"/>
                                          </p:val>
                                        </p:tav>
                                        <p:tav tm="100000">
                                          <p:val>
                                            <p:strVal val="#ppt_x"/>
                                          </p:val>
                                        </p:tav>
                                      </p:tavLst>
                                    </p:anim>
                                    <p:anim calcmode="lin" valueType="num">
                                      <p:cBhvr additive="base">
                                        <p:cTn id="8" dur="500" fill="hold"/>
                                        <p:tgtEl>
                                          <p:spTgt spid="307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par>
                          <p:cTn id="13" fill="hold" nodeType="afterGroup">
                            <p:stCondLst>
                              <p:cond delay="1000"/>
                            </p:stCondLst>
                            <p:childTnLst>
                              <p:par>
                                <p:cTn id="14" presetID="1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right)">
                                      <p:cBhvr>
                                        <p:cTn id="17" dur="500"/>
                                        <p:tgtEl>
                                          <p:spTgt spid="20"/>
                                        </p:tgtEl>
                                      </p:cBhvr>
                                    </p:animEffect>
                                  </p:childTnLst>
                                </p:cTn>
                              </p:par>
                            </p:childTnLst>
                          </p:cTn>
                        </p:par>
                        <p:par>
                          <p:cTn id="18" fill="hold" nodeType="afterGroup">
                            <p:stCondLst>
                              <p:cond delay="1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nodeType="afterGroup">
                            <p:stCondLst>
                              <p:cond delay="2000"/>
                            </p:stCondLst>
                            <p:childTnLst>
                              <p:par>
                                <p:cTn id="23" presetID="1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ppt_x</p:attrName>
                                        </p:attrNameLst>
                                      </p:cBhvr>
                                      <p:tavLst>
                                        <p:tav tm="0">
                                          <p:val>
                                            <p:strVal val="#ppt_x-#ppt_w*1.125000"/>
                                          </p:val>
                                        </p:tav>
                                        <p:tav tm="100000">
                                          <p:val>
                                            <p:strVal val="#ppt_x"/>
                                          </p:val>
                                        </p:tav>
                                      </p:tavLst>
                                    </p:anim>
                                    <p:animEffect transition="in" filter="wipe(right)">
                                      <p:cBhvr>
                                        <p:cTn id="26" dur="500"/>
                                        <p:tgtEl>
                                          <p:spTgt spid="22"/>
                                        </p:tgtEl>
                                      </p:cBhvr>
                                    </p:animEffect>
                                  </p:childTnLst>
                                </p:cTn>
                              </p:par>
                            </p:childTnLst>
                          </p:cTn>
                        </p:par>
                        <p:par>
                          <p:cTn id="27" fill="hold" nodeType="afterGroup">
                            <p:stCondLst>
                              <p:cond delay="250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nodeType="afterGroup">
                            <p:stCondLst>
                              <p:cond delay="3000"/>
                            </p:stCondLst>
                            <p:childTnLst>
                              <p:par>
                                <p:cTn id="32" presetID="1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childTnLst>
                          </p:cTn>
                        </p:par>
                        <p:par>
                          <p:cTn id="36" fill="hold" nodeType="afterGroup">
                            <p:stCondLst>
                              <p:cond delay="35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521897-70F9-422F-A4FA-0FE4A3B13330}"/>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三、人类普遍交往与世界历史的形成发展</a:t>
            </a:r>
          </a:p>
        </p:txBody>
      </p:sp>
      <p:sp>
        <p:nvSpPr>
          <p:cNvPr id="3" name="文本框 2">
            <a:extLst>
              <a:ext uri="{FF2B5EF4-FFF2-40B4-BE49-F238E27FC236}">
                <a16:creationId xmlns:a16="http://schemas.microsoft.com/office/drawing/2014/main" id="{8D4C518E-88F9-4191-92B4-6E1FF3CD624E}"/>
              </a:ext>
            </a:extLst>
          </p:cNvPr>
          <p:cNvSpPr txBox="1"/>
          <p:nvPr/>
        </p:nvSpPr>
        <p:spPr bwMode="auto">
          <a:xfrm>
            <a:off x="2487034" y="2280423"/>
            <a:ext cx="1538867" cy="497316"/>
          </a:xfrm>
          <a:prstGeom prst="rect">
            <a:avLst/>
          </a:prstGeom>
          <a:noFill/>
          <a:ln>
            <a:noFill/>
          </a:ln>
        </p:spPr>
        <p:txBody>
          <a:bodyPr wrap="square" rtlCol="0">
            <a:spAutoFit/>
          </a:bodyPr>
          <a:lstStyle/>
          <a:p>
            <a:pPr algn="just">
              <a:lnSpc>
                <a:spcPct val="120000"/>
              </a:lnSpc>
              <a:spcBef>
                <a:spcPts val="1400"/>
              </a:spcBef>
            </a:pPr>
            <a:r>
              <a:rPr lang="zh-CN" altLang="en-US" sz="2400" dirty="0"/>
              <a:t>个别交往</a:t>
            </a:r>
          </a:p>
        </p:txBody>
      </p:sp>
      <p:sp>
        <p:nvSpPr>
          <p:cNvPr id="4" name="文本框 3">
            <a:extLst>
              <a:ext uri="{FF2B5EF4-FFF2-40B4-BE49-F238E27FC236}">
                <a16:creationId xmlns:a16="http://schemas.microsoft.com/office/drawing/2014/main" id="{80E0439B-EB43-4788-86E0-00B5529CEE0E}"/>
              </a:ext>
            </a:extLst>
          </p:cNvPr>
          <p:cNvSpPr txBox="1"/>
          <p:nvPr/>
        </p:nvSpPr>
        <p:spPr bwMode="auto">
          <a:xfrm>
            <a:off x="4936585" y="2280423"/>
            <a:ext cx="1538867" cy="497316"/>
          </a:xfrm>
          <a:prstGeom prst="rect">
            <a:avLst/>
          </a:prstGeom>
          <a:noFill/>
          <a:ln>
            <a:noFill/>
          </a:ln>
        </p:spPr>
        <p:txBody>
          <a:bodyPr wrap="square" rtlCol="0">
            <a:spAutoFit/>
          </a:bodyPr>
          <a:lstStyle/>
          <a:p>
            <a:pPr algn="just">
              <a:lnSpc>
                <a:spcPct val="120000"/>
              </a:lnSpc>
              <a:spcBef>
                <a:spcPts val="1400"/>
              </a:spcBef>
            </a:pPr>
            <a:r>
              <a:rPr lang="zh-CN" altLang="en-US" sz="2400" dirty="0"/>
              <a:t>普遍交往</a:t>
            </a:r>
          </a:p>
        </p:txBody>
      </p:sp>
      <p:sp>
        <p:nvSpPr>
          <p:cNvPr id="5" name="文本框 4">
            <a:extLst>
              <a:ext uri="{FF2B5EF4-FFF2-40B4-BE49-F238E27FC236}">
                <a16:creationId xmlns:a16="http://schemas.microsoft.com/office/drawing/2014/main" id="{C99672C9-E94E-472E-A6A4-EA3B82EB2469}"/>
              </a:ext>
            </a:extLst>
          </p:cNvPr>
          <p:cNvSpPr txBox="1"/>
          <p:nvPr/>
        </p:nvSpPr>
        <p:spPr bwMode="auto">
          <a:xfrm>
            <a:off x="669385" y="2937260"/>
            <a:ext cx="3356515" cy="497316"/>
          </a:xfrm>
          <a:prstGeom prst="rect">
            <a:avLst/>
          </a:prstGeom>
          <a:noFill/>
          <a:ln>
            <a:noFill/>
          </a:ln>
        </p:spPr>
        <p:txBody>
          <a:bodyPr wrap="square" rtlCol="0">
            <a:spAutoFit/>
          </a:bodyPr>
          <a:lstStyle/>
          <a:p>
            <a:pPr algn="just">
              <a:lnSpc>
                <a:spcPct val="120000"/>
              </a:lnSpc>
              <a:spcBef>
                <a:spcPts val="1400"/>
              </a:spcBef>
            </a:pPr>
            <a:r>
              <a:rPr lang="zh-CN" altLang="en-US" sz="2400" dirty="0"/>
              <a:t>孤立的点、狭窄的范围</a:t>
            </a:r>
          </a:p>
        </p:txBody>
      </p:sp>
      <p:sp>
        <p:nvSpPr>
          <p:cNvPr id="6" name="文本框 5">
            <a:extLst>
              <a:ext uri="{FF2B5EF4-FFF2-40B4-BE49-F238E27FC236}">
                <a16:creationId xmlns:a16="http://schemas.microsoft.com/office/drawing/2014/main" id="{0380ED43-5875-48D3-85FC-B57C52F155C7}"/>
              </a:ext>
            </a:extLst>
          </p:cNvPr>
          <p:cNvSpPr txBox="1"/>
          <p:nvPr/>
        </p:nvSpPr>
        <p:spPr bwMode="auto">
          <a:xfrm>
            <a:off x="4936585" y="2916816"/>
            <a:ext cx="3356515" cy="497316"/>
          </a:xfrm>
          <a:prstGeom prst="rect">
            <a:avLst/>
          </a:prstGeom>
          <a:noFill/>
          <a:ln>
            <a:noFill/>
          </a:ln>
        </p:spPr>
        <p:txBody>
          <a:bodyPr wrap="square" rtlCol="0">
            <a:spAutoFit/>
          </a:bodyPr>
          <a:lstStyle/>
          <a:p>
            <a:pPr algn="just">
              <a:lnSpc>
                <a:spcPct val="120000"/>
              </a:lnSpc>
              <a:spcBef>
                <a:spcPts val="1400"/>
              </a:spcBef>
            </a:pPr>
            <a:r>
              <a:rPr lang="zh-CN" altLang="en-US" sz="2400" dirty="0"/>
              <a:t>联系的点、扩大的范围</a:t>
            </a:r>
          </a:p>
        </p:txBody>
      </p:sp>
      <p:sp>
        <p:nvSpPr>
          <p:cNvPr id="7" name="文本框 6">
            <a:extLst>
              <a:ext uri="{FF2B5EF4-FFF2-40B4-BE49-F238E27FC236}">
                <a16:creationId xmlns:a16="http://schemas.microsoft.com/office/drawing/2014/main" id="{4167DE82-B241-4943-8FBD-049AAB3A7413}"/>
              </a:ext>
            </a:extLst>
          </p:cNvPr>
          <p:cNvSpPr txBox="1"/>
          <p:nvPr/>
        </p:nvSpPr>
        <p:spPr bwMode="auto">
          <a:xfrm>
            <a:off x="2347642" y="3594097"/>
            <a:ext cx="1538867" cy="497316"/>
          </a:xfrm>
          <a:prstGeom prst="rect">
            <a:avLst/>
          </a:prstGeom>
          <a:noFill/>
          <a:ln>
            <a:noFill/>
          </a:ln>
        </p:spPr>
        <p:txBody>
          <a:bodyPr wrap="square" rtlCol="0">
            <a:spAutoFit/>
          </a:bodyPr>
          <a:lstStyle/>
          <a:p>
            <a:pPr algn="r">
              <a:lnSpc>
                <a:spcPct val="120000"/>
              </a:lnSpc>
              <a:spcBef>
                <a:spcPts val="1400"/>
              </a:spcBef>
            </a:pPr>
            <a:r>
              <a:rPr lang="zh-CN" altLang="en-US" sz="2400" dirty="0"/>
              <a:t>历史</a:t>
            </a:r>
          </a:p>
        </p:txBody>
      </p:sp>
      <p:sp>
        <p:nvSpPr>
          <p:cNvPr id="8" name="文本框 7">
            <a:extLst>
              <a:ext uri="{FF2B5EF4-FFF2-40B4-BE49-F238E27FC236}">
                <a16:creationId xmlns:a16="http://schemas.microsoft.com/office/drawing/2014/main" id="{CD36BFE3-562D-4B16-A789-DD206A666E79}"/>
              </a:ext>
            </a:extLst>
          </p:cNvPr>
          <p:cNvSpPr txBox="1"/>
          <p:nvPr/>
        </p:nvSpPr>
        <p:spPr bwMode="auto">
          <a:xfrm>
            <a:off x="5075975" y="3594243"/>
            <a:ext cx="1538867" cy="497316"/>
          </a:xfrm>
          <a:prstGeom prst="rect">
            <a:avLst/>
          </a:prstGeom>
          <a:noFill/>
          <a:ln>
            <a:noFill/>
          </a:ln>
        </p:spPr>
        <p:txBody>
          <a:bodyPr wrap="square" rtlCol="0">
            <a:spAutoFit/>
          </a:bodyPr>
          <a:lstStyle/>
          <a:p>
            <a:pPr algn="just">
              <a:lnSpc>
                <a:spcPct val="120000"/>
              </a:lnSpc>
              <a:spcBef>
                <a:spcPts val="1400"/>
              </a:spcBef>
            </a:pPr>
            <a:r>
              <a:rPr lang="zh-CN" altLang="en-US" sz="2400" dirty="0"/>
              <a:t>世界历史</a:t>
            </a:r>
          </a:p>
        </p:txBody>
      </p:sp>
      <p:sp>
        <p:nvSpPr>
          <p:cNvPr id="9" name="箭头: 右 8">
            <a:extLst>
              <a:ext uri="{FF2B5EF4-FFF2-40B4-BE49-F238E27FC236}">
                <a16:creationId xmlns:a16="http://schemas.microsoft.com/office/drawing/2014/main" id="{081AA7FF-5045-4D60-97F4-8F766D791832}"/>
              </a:ext>
            </a:extLst>
          </p:cNvPr>
          <p:cNvSpPr/>
          <p:nvPr/>
        </p:nvSpPr>
        <p:spPr>
          <a:xfrm>
            <a:off x="4025900" y="2777739"/>
            <a:ext cx="771293" cy="816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2956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521897-70F9-422F-A4FA-0FE4A3B13330}"/>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三、人类普遍交往与世界历史的形成发展</a:t>
            </a:r>
          </a:p>
        </p:txBody>
      </p:sp>
      <p:sp>
        <p:nvSpPr>
          <p:cNvPr id="10" name="圆角矩形 15">
            <a:extLst>
              <a:ext uri="{FF2B5EF4-FFF2-40B4-BE49-F238E27FC236}">
                <a16:creationId xmlns:a16="http://schemas.microsoft.com/office/drawing/2014/main" id="{5CD7D637-A084-4E1B-A600-CAD373177AF1}"/>
              </a:ext>
            </a:extLst>
          </p:cNvPr>
          <p:cNvSpPr/>
          <p:nvPr/>
        </p:nvSpPr>
        <p:spPr bwMode="auto">
          <a:xfrm>
            <a:off x="175728" y="1213236"/>
            <a:ext cx="2311306"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交往及其作用</a:t>
            </a:r>
          </a:p>
        </p:txBody>
      </p:sp>
      <p:sp>
        <p:nvSpPr>
          <p:cNvPr id="3" name="文本框 2">
            <a:extLst>
              <a:ext uri="{FF2B5EF4-FFF2-40B4-BE49-F238E27FC236}">
                <a16:creationId xmlns:a16="http://schemas.microsoft.com/office/drawing/2014/main" id="{BF28266C-D28A-43CE-B680-A56B50C09BDB}"/>
              </a:ext>
            </a:extLst>
          </p:cNvPr>
          <p:cNvSpPr txBox="1"/>
          <p:nvPr/>
        </p:nvSpPr>
        <p:spPr bwMode="auto">
          <a:xfrm>
            <a:off x="698785" y="2978418"/>
            <a:ext cx="1604865" cy="497316"/>
          </a:xfrm>
          <a:prstGeom prst="rect">
            <a:avLst/>
          </a:prstGeom>
          <a:noFill/>
          <a:ln>
            <a:solidFill>
              <a:schemeClr val="tx1"/>
            </a:solidFill>
            <a:prstDash val="lgDash"/>
          </a:ln>
        </p:spPr>
        <p:txBody>
          <a:bodyPr wrap="square" rtlCol="0">
            <a:spAutoFit/>
          </a:bodyPr>
          <a:lstStyle/>
          <a:p>
            <a:pPr algn="ctr">
              <a:lnSpc>
                <a:spcPct val="120000"/>
              </a:lnSpc>
              <a:spcBef>
                <a:spcPts val="1400"/>
              </a:spcBef>
            </a:pPr>
            <a:r>
              <a:rPr lang="zh-CN" altLang="en-US" sz="2400" dirty="0"/>
              <a:t>物质交往</a:t>
            </a:r>
          </a:p>
        </p:txBody>
      </p:sp>
      <p:sp>
        <p:nvSpPr>
          <p:cNvPr id="9" name="文本框 8">
            <a:extLst>
              <a:ext uri="{FF2B5EF4-FFF2-40B4-BE49-F238E27FC236}">
                <a16:creationId xmlns:a16="http://schemas.microsoft.com/office/drawing/2014/main" id="{47F046CC-5A75-4610-B5AB-4FFE7699D276}"/>
              </a:ext>
            </a:extLst>
          </p:cNvPr>
          <p:cNvSpPr txBox="1"/>
          <p:nvPr/>
        </p:nvSpPr>
        <p:spPr bwMode="auto">
          <a:xfrm>
            <a:off x="698785" y="4217035"/>
            <a:ext cx="1604865" cy="497316"/>
          </a:xfrm>
          <a:prstGeom prst="rect">
            <a:avLst/>
          </a:prstGeom>
          <a:noFill/>
          <a:ln>
            <a:solidFill>
              <a:schemeClr val="tx1"/>
            </a:solidFill>
            <a:prstDash val="lgDash"/>
          </a:ln>
        </p:spPr>
        <p:txBody>
          <a:bodyPr wrap="square" rtlCol="0">
            <a:spAutoFit/>
          </a:bodyPr>
          <a:lstStyle/>
          <a:p>
            <a:pPr algn="ctr">
              <a:lnSpc>
                <a:spcPct val="120000"/>
              </a:lnSpc>
              <a:spcBef>
                <a:spcPts val="1400"/>
              </a:spcBef>
            </a:pPr>
            <a:r>
              <a:rPr lang="zh-CN" altLang="en-US" sz="2400" dirty="0"/>
              <a:t>精神交往</a:t>
            </a:r>
          </a:p>
        </p:txBody>
      </p:sp>
      <p:graphicFrame>
        <p:nvGraphicFramePr>
          <p:cNvPr id="4" name="图示 3">
            <a:extLst>
              <a:ext uri="{FF2B5EF4-FFF2-40B4-BE49-F238E27FC236}">
                <a16:creationId xmlns:a16="http://schemas.microsoft.com/office/drawing/2014/main" id="{9BA95CA4-177E-4AB6-8008-9A5F4186BCD7}"/>
              </a:ext>
            </a:extLst>
          </p:cNvPr>
          <p:cNvGraphicFramePr/>
          <p:nvPr>
            <p:extLst>
              <p:ext uri="{D42A27DB-BD31-4B8C-83A1-F6EECF244321}">
                <p14:modId xmlns:p14="http://schemas.microsoft.com/office/powerpoint/2010/main" val="2930738076"/>
              </p:ext>
            </p:extLst>
          </p:nvPr>
        </p:nvGraphicFramePr>
        <p:xfrm>
          <a:off x="2779511" y="2675172"/>
          <a:ext cx="5320546" cy="2545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07AF2328-AD11-4FF0-B35F-0E71A5266AC6}"/>
              </a:ext>
            </a:extLst>
          </p:cNvPr>
          <p:cNvSpPr txBox="1"/>
          <p:nvPr/>
        </p:nvSpPr>
        <p:spPr bwMode="auto">
          <a:xfrm>
            <a:off x="1264841" y="3599009"/>
            <a:ext cx="671804" cy="494751"/>
          </a:xfrm>
          <a:prstGeom prst="rect">
            <a:avLst/>
          </a:prstGeom>
          <a:noFill/>
          <a:ln>
            <a:noFill/>
          </a:ln>
        </p:spPr>
        <p:txBody>
          <a:bodyPr wrap="square" rtlCol="0">
            <a:spAutoFit/>
          </a:bodyPr>
          <a:lstStyle/>
          <a:p>
            <a:pPr algn="just">
              <a:lnSpc>
                <a:spcPct val="120000"/>
              </a:lnSpc>
              <a:spcBef>
                <a:spcPts val="1400"/>
              </a:spcBef>
            </a:pPr>
            <a:r>
              <a:rPr lang="en-US" altLang="zh-CN" sz="2400" dirty="0"/>
              <a:t>&amp;</a:t>
            </a:r>
            <a:endParaRPr lang="zh-CN" altLang="en-US" sz="2400" dirty="0"/>
          </a:p>
        </p:txBody>
      </p:sp>
    </p:spTree>
    <p:extLst>
      <p:ext uri="{BB962C8B-B14F-4D97-AF65-F5344CB8AC3E}">
        <p14:creationId xmlns:p14="http://schemas.microsoft.com/office/powerpoint/2010/main" val="1798611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521897-70F9-422F-A4FA-0FE4A3B13330}"/>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三、人类普遍交往与世界历史的形成发展</a:t>
            </a:r>
          </a:p>
        </p:txBody>
      </p:sp>
      <p:sp>
        <p:nvSpPr>
          <p:cNvPr id="10" name="圆角矩形 15">
            <a:extLst>
              <a:ext uri="{FF2B5EF4-FFF2-40B4-BE49-F238E27FC236}">
                <a16:creationId xmlns:a16="http://schemas.microsoft.com/office/drawing/2014/main" id="{5CD7D637-A084-4E1B-A600-CAD373177AF1}"/>
              </a:ext>
            </a:extLst>
          </p:cNvPr>
          <p:cNvSpPr/>
          <p:nvPr/>
        </p:nvSpPr>
        <p:spPr bwMode="auto">
          <a:xfrm>
            <a:off x="175727" y="1213236"/>
            <a:ext cx="3313921"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世界历史的形成和发展</a:t>
            </a:r>
          </a:p>
        </p:txBody>
      </p:sp>
      <p:sp>
        <p:nvSpPr>
          <p:cNvPr id="3" name="文本框 2">
            <a:extLst>
              <a:ext uri="{FF2B5EF4-FFF2-40B4-BE49-F238E27FC236}">
                <a16:creationId xmlns:a16="http://schemas.microsoft.com/office/drawing/2014/main" id="{BF28266C-D28A-43CE-B680-A56B50C09BDB}"/>
              </a:ext>
            </a:extLst>
          </p:cNvPr>
          <p:cNvSpPr txBox="1"/>
          <p:nvPr/>
        </p:nvSpPr>
        <p:spPr bwMode="auto">
          <a:xfrm>
            <a:off x="580570" y="2045288"/>
            <a:ext cx="7712530" cy="1383712"/>
          </a:xfrm>
          <a:prstGeom prst="rect">
            <a:avLst/>
          </a:prstGeom>
          <a:noFill/>
          <a:ln>
            <a:solidFill>
              <a:schemeClr val="tx1"/>
            </a:solidFill>
            <a:prstDash val="lgDash"/>
          </a:ln>
        </p:spPr>
        <p:txBody>
          <a:bodyPr wrap="square" rtlCol="0">
            <a:spAutoFit/>
          </a:bodyPr>
          <a:lstStyle/>
          <a:p>
            <a:pPr>
              <a:lnSpc>
                <a:spcPct val="120000"/>
              </a:lnSpc>
              <a:spcBef>
                <a:spcPts val="1400"/>
              </a:spcBef>
            </a:pPr>
            <a:r>
              <a:rPr lang="zh-CN" altLang="en-US" sz="2400" dirty="0"/>
              <a:t>唯物史观视域中的“世界历史”是指各民族、国家通过普遍交往，打破孤立隔绝的状态，进入相互依存、相互联系的世界整体化的历史。</a:t>
            </a:r>
          </a:p>
        </p:txBody>
      </p:sp>
      <p:sp>
        <p:nvSpPr>
          <p:cNvPr id="6" name="文本框 5">
            <a:extLst>
              <a:ext uri="{FF2B5EF4-FFF2-40B4-BE49-F238E27FC236}">
                <a16:creationId xmlns:a16="http://schemas.microsoft.com/office/drawing/2014/main" id="{ECCD6953-0890-4D63-B388-1BDB2BECFF1B}"/>
              </a:ext>
            </a:extLst>
          </p:cNvPr>
          <p:cNvSpPr txBox="1"/>
          <p:nvPr/>
        </p:nvSpPr>
        <p:spPr bwMode="auto">
          <a:xfrm>
            <a:off x="2536106" y="4217437"/>
            <a:ext cx="589649" cy="1383712"/>
          </a:xfrm>
          <a:prstGeom prst="rect">
            <a:avLst/>
          </a:prstGeom>
          <a:noFill/>
          <a:ln>
            <a:noFill/>
          </a:ln>
        </p:spPr>
        <p:txBody>
          <a:bodyPr vert="eaVert" wrap="square" rtlCol="0">
            <a:spAutoFit/>
          </a:bodyPr>
          <a:lstStyle/>
          <a:p>
            <a:pPr algn="just">
              <a:lnSpc>
                <a:spcPct val="120000"/>
              </a:lnSpc>
              <a:spcBef>
                <a:spcPts val="1400"/>
              </a:spcBef>
            </a:pPr>
            <a:r>
              <a:rPr lang="zh-CN" altLang="en-US" sz="2400" dirty="0"/>
              <a:t>世界历史</a:t>
            </a:r>
          </a:p>
        </p:txBody>
      </p:sp>
      <p:sp>
        <p:nvSpPr>
          <p:cNvPr id="11" name="文本框 10">
            <a:extLst>
              <a:ext uri="{FF2B5EF4-FFF2-40B4-BE49-F238E27FC236}">
                <a16:creationId xmlns:a16="http://schemas.microsoft.com/office/drawing/2014/main" id="{52A8E7CC-9E3A-4B0F-A999-368F3B65F4B0}"/>
              </a:ext>
            </a:extLst>
          </p:cNvPr>
          <p:cNvSpPr txBox="1"/>
          <p:nvPr/>
        </p:nvSpPr>
        <p:spPr bwMode="auto">
          <a:xfrm>
            <a:off x="5646310" y="4217437"/>
            <a:ext cx="589649" cy="1383712"/>
          </a:xfrm>
          <a:prstGeom prst="rect">
            <a:avLst/>
          </a:prstGeom>
          <a:noFill/>
          <a:ln>
            <a:noFill/>
          </a:ln>
        </p:spPr>
        <p:txBody>
          <a:bodyPr vert="eaVert" wrap="square" rtlCol="0">
            <a:spAutoFit/>
          </a:bodyPr>
          <a:lstStyle/>
          <a:p>
            <a:pPr algn="just">
              <a:lnSpc>
                <a:spcPct val="120000"/>
              </a:lnSpc>
              <a:spcBef>
                <a:spcPts val="1400"/>
              </a:spcBef>
            </a:pPr>
            <a:r>
              <a:rPr lang="zh-CN" altLang="en-US" sz="2400" dirty="0"/>
              <a:t>共产主义</a:t>
            </a:r>
          </a:p>
        </p:txBody>
      </p:sp>
      <p:sp>
        <p:nvSpPr>
          <p:cNvPr id="7" name="箭头: 上弧形 6">
            <a:extLst>
              <a:ext uri="{FF2B5EF4-FFF2-40B4-BE49-F238E27FC236}">
                <a16:creationId xmlns:a16="http://schemas.microsoft.com/office/drawing/2014/main" id="{D78A8FC7-E419-4559-BC46-298DA3DAAF44}"/>
              </a:ext>
            </a:extLst>
          </p:cNvPr>
          <p:cNvSpPr/>
          <p:nvPr/>
        </p:nvSpPr>
        <p:spPr>
          <a:xfrm>
            <a:off x="2830930" y="3862873"/>
            <a:ext cx="2972711" cy="43853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下弧形 12">
            <a:extLst>
              <a:ext uri="{FF2B5EF4-FFF2-40B4-BE49-F238E27FC236}">
                <a16:creationId xmlns:a16="http://schemas.microsoft.com/office/drawing/2014/main" id="{D7B6C1D9-9951-4E63-A930-31345D9AC29A}"/>
              </a:ext>
            </a:extLst>
          </p:cNvPr>
          <p:cNvSpPr/>
          <p:nvPr/>
        </p:nvSpPr>
        <p:spPr>
          <a:xfrm>
            <a:off x="2830930" y="5523722"/>
            <a:ext cx="2972711" cy="43199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890A4AF1-63B9-4BD0-B2B0-50210C1C026F}"/>
              </a:ext>
            </a:extLst>
          </p:cNvPr>
          <p:cNvSpPr txBox="1"/>
          <p:nvPr/>
        </p:nvSpPr>
        <p:spPr bwMode="auto">
          <a:xfrm>
            <a:off x="4758611" y="3743502"/>
            <a:ext cx="1045029" cy="429861"/>
          </a:xfrm>
          <a:prstGeom prst="rect">
            <a:avLst/>
          </a:prstGeom>
          <a:noFill/>
          <a:ln>
            <a:noFill/>
          </a:ln>
        </p:spPr>
        <p:txBody>
          <a:bodyPr wrap="square" rtlCol="0">
            <a:spAutoFit/>
          </a:bodyPr>
          <a:lstStyle/>
          <a:p>
            <a:pPr algn="just">
              <a:lnSpc>
                <a:spcPct val="120000"/>
              </a:lnSpc>
              <a:spcBef>
                <a:spcPts val="1400"/>
              </a:spcBef>
            </a:pPr>
            <a:r>
              <a:rPr lang="zh-CN" altLang="en-US" sz="2000" dirty="0"/>
              <a:t>条件</a:t>
            </a:r>
          </a:p>
        </p:txBody>
      </p:sp>
      <p:sp>
        <p:nvSpPr>
          <p:cNvPr id="15" name="文本框 14">
            <a:extLst>
              <a:ext uri="{FF2B5EF4-FFF2-40B4-BE49-F238E27FC236}">
                <a16:creationId xmlns:a16="http://schemas.microsoft.com/office/drawing/2014/main" id="{7C4D0D9B-5909-4D7E-AA24-3E5721A8E7D8}"/>
              </a:ext>
            </a:extLst>
          </p:cNvPr>
          <p:cNvSpPr txBox="1"/>
          <p:nvPr/>
        </p:nvSpPr>
        <p:spPr bwMode="auto">
          <a:xfrm>
            <a:off x="4758612" y="5611870"/>
            <a:ext cx="1045029" cy="429861"/>
          </a:xfrm>
          <a:prstGeom prst="rect">
            <a:avLst/>
          </a:prstGeom>
          <a:noFill/>
          <a:ln>
            <a:noFill/>
          </a:ln>
        </p:spPr>
        <p:txBody>
          <a:bodyPr wrap="square" rtlCol="0">
            <a:spAutoFit/>
          </a:bodyPr>
          <a:lstStyle/>
          <a:p>
            <a:pPr algn="just">
              <a:lnSpc>
                <a:spcPct val="120000"/>
              </a:lnSpc>
              <a:spcBef>
                <a:spcPts val="1400"/>
              </a:spcBef>
            </a:pPr>
            <a:r>
              <a:rPr lang="zh-CN" altLang="en-US" sz="2000" dirty="0"/>
              <a:t>路径</a:t>
            </a:r>
          </a:p>
        </p:txBody>
      </p:sp>
      <p:sp>
        <p:nvSpPr>
          <p:cNvPr id="16" name="椭圆 15">
            <a:extLst>
              <a:ext uri="{FF2B5EF4-FFF2-40B4-BE49-F238E27FC236}">
                <a16:creationId xmlns:a16="http://schemas.microsoft.com/office/drawing/2014/main" id="{9EEFDBC9-7B2C-42C5-8DFF-4BF5A133AA32}"/>
              </a:ext>
            </a:extLst>
          </p:cNvPr>
          <p:cNvSpPr/>
          <p:nvPr/>
        </p:nvSpPr>
        <p:spPr>
          <a:xfrm>
            <a:off x="3592286" y="3640339"/>
            <a:ext cx="734007" cy="258265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人类命运共同体</a:t>
            </a:r>
          </a:p>
        </p:txBody>
      </p:sp>
    </p:spTree>
    <p:extLst>
      <p:ext uri="{BB962C8B-B14F-4D97-AF65-F5344CB8AC3E}">
        <p14:creationId xmlns:p14="http://schemas.microsoft.com/office/powerpoint/2010/main" val="1697233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521897-70F9-422F-A4FA-0FE4A3B13330}"/>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三、人类普遍交往与世界历史的形成发展</a:t>
            </a:r>
          </a:p>
        </p:txBody>
      </p:sp>
      <p:sp>
        <p:nvSpPr>
          <p:cNvPr id="10" name="圆角矩形 15">
            <a:extLst>
              <a:ext uri="{FF2B5EF4-FFF2-40B4-BE49-F238E27FC236}">
                <a16:creationId xmlns:a16="http://schemas.microsoft.com/office/drawing/2014/main" id="{5CD7D637-A084-4E1B-A600-CAD373177AF1}"/>
              </a:ext>
            </a:extLst>
          </p:cNvPr>
          <p:cNvSpPr/>
          <p:nvPr/>
        </p:nvSpPr>
        <p:spPr bwMode="auto">
          <a:xfrm>
            <a:off x="175727" y="1213236"/>
            <a:ext cx="3313921"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世界历史的形成和发展</a:t>
            </a:r>
          </a:p>
        </p:txBody>
      </p:sp>
      <p:sp>
        <p:nvSpPr>
          <p:cNvPr id="3" name="文本框 2">
            <a:extLst>
              <a:ext uri="{FF2B5EF4-FFF2-40B4-BE49-F238E27FC236}">
                <a16:creationId xmlns:a16="http://schemas.microsoft.com/office/drawing/2014/main" id="{BF28266C-D28A-43CE-B680-A56B50C09BDB}"/>
              </a:ext>
            </a:extLst>
          </p:cNvPr>
          <p:cNvSpPr txBox="1"/>
          <p:nvPr/>
        </p:nvSpPr>
        <p:spPr bwMode="auto">
          <a:xfrm>
            <a:off x="449941" y="2093108"/>
            <a:ext cx="7712530" cy="1383712"/>
          </a:xfrm>
          <a:prstGeom prst="rect">
            <a:avLst/>
          </a:prstGeom>
          <a:noFill/>
          <a:ln>
            <a:solidFill>
              <a:schemeClr val="tx1"/>
            </a:solidFill>
            <a:prstDash val="lgDash"/>
          </a:ln>
        </p:spPr>
        <p:txBody>
          <a:bodyPr wrap="square" rtlCol="0">
            <a:spAutoFit/>
          </a:bodyPr>
          <a:lstStyle/>
          <a:p>
            <a:pPr>
              <a:lnSpc>
                <a:spcPct val="120000"/>
              </a:lnSpc>
              <a:spcBef>
                <a:spcPts val="1400"/>
              </a:spcBef>
            </a:pPr>
            <a:r>
              <a:rPr lang="zh-CN" altLang="en-US" sz="2400" dirty="0"/>
              <a:t>中国人民正在同各国人民一道，弘扬和平、发展、公平、正义、民主、自由的</a:t>
            </a:r>
            <a:r>
              <a:rPr lang="zh-CN" altLang="en-US" sz="2400" dirty="0">
                <a:solidFill>
                  <a:srgbClr val="FF0000"/>
                </a:solidFill>
              </a:rPr>
              <a:t>全人类共同价值</a:t>
            </a:r>
            <a:r>
              <a:rPr lang="zh-CN" altLang="en-US" sz="2400" dirty="0"/>
              <a:t>，推动构建</a:t>
            </a:r>
            <a:r>
              <a:rPr lang="zh-CN" altLang="en-US" sz="2400" dirty="0">
                <a:solidFill>
                  <a:srgbClr val="FF0000"/>
                </a:solidFill>
              </a:rPr>
              <a:t>人类命运共同体</a:t>
            </a:r>
            <a:r>
              <a:rPr lang="zh-CN" altLang="en-US" sz="2400" dirty="0"/>
              <a:t>，把世界建设得更加美好。</a:t>
            </a:r>
          </a:p>
        </p:txBody>
      </p:sp>
      <p:pic>
        <p:nvPicPr>
          <p:cNvPr id="2050" name="Picture 2" descr="鸟飞在空中&#10;&#10;低可信度描述已自动生成">
            <a:extLst>
              <a:ext uri="{FF2B5EF4-FFF2-40B4-BE49-F238E27FC236}">
                <a16:creationId xmlns:a16="http://schemas.microsoft.com/office/drawing/2014/main" id="{295D3BFB-E2B1-4862-8845-51DA596B4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59" y="4498062"/>
            <a:ext cx="4241717" cy="2359937"/>
          </a:xfrm>
          <a:prstGeom prst="rect">
            <a:avLst/>
          </a:prstGeom>
          <a:noFill/>
        </p:spPr>
      </p:pic>
      <p:pic>
        <p:nvPicPr>
          <p:cNvPr id="3074" name="Picture 2" descr="图片包含 户外, 阴天, 云, 大&#10;&#10;描述已自动生成">
            <a:extLst>
              <a:ext uri="{FF2B5EF4-FFF2-40B4-BE49-F238E27FC236}">
                <a16:creationId xmlns:a16="http://schemas.microsoft.com/office/drawing/2014/main" id="{36DF8B0E-1872-46D4-B47A-EE5116D22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029" y="4498063"/>
            <a:ext cx="2802775" cy="2359937"/>
          </a:xfrm>
          <a:prstGeom prst="rect">
            <a:avLst/>
          </a:prstGeom>
          <a:noFill/>
        </p:spPr>
      </p:pic>
      <p:pic>
        <p:nvPicPr>
          <p:cNvPr id="4098" name="Picture 2" descr="男孩跳起来&#10;&#10;描述已自动生成">
            <a:extLst>
              <a:ext uri="{FF2B5EF4-FFF2-40B4-BE49-F238E27FC236}">
                <a16:creationId xmlns:a16="http://schemas.microsoft.com/office/drawing/2014/main" id="{87ACF946-68B5-45E7-9425-396A22426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8804" y="4498060"/>
            <a:ext cx="3175196" cy="2359938"/>
          </a:xfrm>
          <a:prstGeom prst="rect">
            <a:avLst/>
          </a:prstGeom>
          <a:noFill/>
        </p:spPr>
      </p:pic>
    </p:spTree>
    <p:extLst>
      <p:ext uri="{BB962C8B-B14F-4D97-AF65-F5344CB8AC3E}">
        <p14:creationId xmlns:p14="http://schemas.microsoft.com/office/powerpoint/2010/main" val="1277738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5">
            <a:extLst>
              <a:ext uri="{FF2B5EF4-FFF2-40B4-BE49-F238E27FC236}">
                <a16:creationId xmlns:a16="http://schemas.microsoft.com/office/drawing/2014/main" id="{C360D5C9-A919-4713-8FD7-C1554870E7B0}"/>
              </a:ext>
            </a:extLst>
          </p:cNvPr>
          <p:cNvSpPr/>
          <p:nvPr/>
        </p:nvSpPr>
        <p:spPr bwMode="auto">
          <a:xfrm>
            <a:off x="550863" y="1185863"/>
            <a:ext cx="208756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社会形态</a:t>
            </a:r>
          </a:p>
        </p:txBody>
      </p:sp>
      <p:sp>
        <p:nvSpPr>
          <p:cNvPr id="18" name="文本框 17">
            <a:extLst>
              <a:ext uri="{FF2B5EF4-FFF2-40B4-BE49-F238E27FC236}">
                <a16:creationId xmlns:a16="http://schemas.microsoft.com/office/drawing/2014/main" id="{786E1AFD-63A7-4AF9-B6DF-75499DF76C22}"/>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四、社会形态更替的一般规律及特殊形式</a:t>
            </a:r>
          </a:p>
        </p:txBody>
      </p:sp>
      <p:sp>
        <p:nvSpPr>
          <p:cNvPr id="30726" name="Text Box 3">
            <a:extLst>
              <a:ext uri="{FF2B5EF4-FFF2-40B4-BE49-F238E27FC236}">
                <a16:creationId xmlns:a16="http://schemas.microsoft.com/office/drawing/2014/main" id="{C5EFFD03-F851-4E4E-A128-A1ED046547F5}"/>
              </a:ext>
            </a:extLst>
          </p:cNvPr>
          <p:cNvSpPr txBox="1">
            <a:spLocks noChangeArrowheads="1"/>
          </p:cNvSpPr>
          <p:nvPr/>
        </p:nvSpPr>
        <p:spPr bwMode="auto">
          <a:xfrm>
            <a:off x="1824038" y="4945063"/>
            <a:ext cx="1512887" cy="400050"/>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000" b="1" dirty="0">
                <a:latin typeface="+mj-ea"/>
                <a:ea typeface="+mj-ea"/>
                <a:sym typeface="+mn-ea"/>
              </a:rPr>
              <a:t>原始社会</a:t>
            </a:r>
          </a:p>
        </p:txBody>
      </p:sp>
      <p:sp>
        <p:nvSpPr>
          <p:cNvPr id="30727" name="Text Box 4">
            <a:extLst>
              <a:ext uri="{FF2B5EF4-FFF2-40B4-BE49-F238E27FC236}">
                <a16:creationId xmlns:a16="http://schemas.microsoft.com/office/drawing/2014/main" id="{2049BDFD-C165-44E2-8F3A-FA9F404D2E0E}"/>
              </a:ext>
            </a:extLst>
          </p:cNvPr>
          <p:cNvSpPr txBox="1">
            <a:spLocks noChangeArrowheads="1"/>
          </p:cNvSpPr>
          <p:nvPr/>
        </p:nvSpPr>
        <p:spPr bwMode="auto">
          <a:xfrm>
            <a:off x="5568950" y="2352675"/>
            <a:ext cx="2016125" cy="400050"/>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000" b="1">
                <a:latin typeface="+mj-ea"/>
                <a:ea typeface="+mj-ea"/>
                <a:sym typeface="Arial" panose="020B0604020202020204" pitchFamily="34" charset="0"/>
              </a:rPr>
              <a:t>共产主义社会</a:t>
            </a:r>
          </a:p>
        </p:txBody>
      </p:sp>
      <p:sp>
        <p:nvSpPr>
          <p:cNvPr id="30728" name="Text Box 5">
            <a:extLst>
              <a:ext uri="{FF2B5EF4-FFF2-40B4-BE49-F238E27FC236}">
                <a16:creationId xmlns:a16="http://schemas.microsoft.com/office/drawing/2014/main" id="{E8C1B1E2-FFFB-44BB-8816-6F8502F409B8}"/>
              </a:ext>
            </a:extLst>
          </p:cNvPr>
          <p:cNvSpPr txBox="1">
            <a:spLocks noChangeArrowheads="1"/>
          </p:cNvSpPr>
          <p:nvPr/>
        </p:nvSpPr>
        <p:spPr bwMode="auto">
          <a:xfrm>
            <a:off x="4416425" y="3000375"/>
            <a:ext cx="2087563" cy="400050"/>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000" b="1">
                <a:latin typeface="+mj-ea"/>
                <a:ea typeface="+mj-ea"/>
                <a:sym typeface="Arial" panose="020B0604020202020204" pitchFamily="34" charset="0"/>
              </a:rPr>
              <a:t>资本主义社会</a:t>
            </a:r>
          </a:p>
        </p:txBody>
      </p:sp>
      <p:sp>
        <p:nvSpPr>
          <p:cNvPr id="30729" name="Text Box 6">
            <a:extLst>
              <a:ext uri="{FF2B5EF4-FFF2-40B4-BE49-F238E27FC236}">
                <a16:creationId xmlns:a16="http://schemas.microsoft.com/office/drawing/2014/main" id="{92F18227-0E69-4AA2-A0DD-0CA5F213A2C1}"/>
              </a:ext>
            </a:extLst>
          </p:cNvPr>
          <p:cNvSpPr txBox="1">
            <a:spLocks noChangeArrowheads="1"/>
          </p:cNvSpPr>
          <p:nvPr/>
        </p:nvSpPr>
        <p:spPr bwMode="auto">
          <a:xfrm>
            <a:off x="3479800" y="3649663"/>
            <a:ext cx="1439863" cy="400050"/>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000" b="1">
                <a:latin typeface="+mj-ea"/>
                <a:ea typeface="+mj-ea"/>
                <a:sym typeface="Arial" panose="020B0604020202020204" pitchFamily="34" charset="0"/>
              </a:rPr>
              <a:t>封建社会</a:t>
            </a:r>
          </a:p>
        </p:txBody>
      </p:sp>
      <p:sp>
        <p:nvSpPr>
          <p:cNvPr id="30730" name="Text Box 7">
            <a:extLst>
              <a:ext uri="{FF2B5EF4-FFF2-40B4-BE49-F238E27FC236}">
                <a16:creationId xmlns:a16="http://schemas.microsoft.com/office/drawing/2014/main" id="{2F445B69-A712-4AB8-99CE-99551A7EED9F}"/>
              </a:ext>
            </a:extLst>
          </p:cNvPr>
          <p:cNvSpPr txBox="1">
            <a:spLocks noChangeArrowheads="1"/>
          </p:cNvSpPr>
          <p:nvPr/>
        </p:nvSpPr>
        <p:spPr bwMode="auto">
          <a:xfrm>
            <a:off x="2460625" y="4297363"/>
            <a:ext cx="1439863" cy="400050"/>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000" b="1">
                <a:latin typeface="+mj-ea"/>
                <a:ea typeface="+mj-ea"/>
                <a:sym typeface="+mn-ea"/>
              </a:rPr>
              <a:t>奴隶社会</a:t>
            </a:r>
          </a:p>
        </p:txBody>
      </p:sp>
      <p:sp>
        <p:nvSpPr>
          <p:cNvPr id="30731" name="Text Box 8">
            <a:extLst>
              <a:ext uri="{FF2B5EF4-FFF2-40B4-BE49-F238E27FC236}">
                <a16:creationId xmlns:a16="http://schemas.microsoft.com/office/drawing/2014/main" id="{FC3CF506-6F25-4CBB-938F-435074818CDB}"/>
              </a:ext>
            </a:extLst>
          </p:cNvPr>
          <p:cNvSpPr txBox="1">
            <a:spLocks noChangeArrowheads="1"/>
          </p:cNvSpPr>
          <p:nvPr/>
        </p:nvSpPr>
        <p:spPr bwMode="auto">
          <a:xfrm rot="19693587">
            <a:off x="4113213" y="4257675"/>
            <a:ext cx="3313112" cy="46196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b="1" dirty="0">
                <a:solidFill>
                  <a:schemeClr val="accent1">
                    <a:lumMod val="75000"/>
                  </a:schemeClr>
                </a:solidFill>
                <a:latin typeface="+mj-ea"/>
                <a:ea typeface="+mj-ea"/>
                <a:sym typeface="+mn-ea"/>
              </a:rPr>
              <a:t>五种社会形态依次更替</a:t>
            </a:r>
          </a:p>
        </p:txBody>
      </p:sp>
      <p:sp>
        <p:nvSpPr>
          <p:cNvPr id="30732" name="AutoShape 9">
            <a:extLst>
              <a:ext uri="{FF2B5EF4-FFF2-40B4-BE49-F238E27FC236}">
                <a16:creationId xmlns:a16="http://schemas.microsoft.com/office/drawing/2014/main" id="{1B8922B7-BB2B-4075-BFAF-EB7ED0D8A625}"/>
              </a:ext>
            </a:extLst>
          </p:cNvPr>
          <p:cNvSpPr/>
          <p:nvPr/>
        </p:nvSpPr>
        <p:spPr bwMode="auto">
          <a:xfrm>
            <a:off x="2478088" y="2574925"/>
            <a:ext cx="1773237" cy="1722438"/>
          </a:xfrm>
          <a:custGeom>
            <a:avLst/>
            <a:gdLst>
              <a:gd name="T0" fmla="*/ 1474788 w 21600"/>
              <a:gd name="T1" fmla="*/ 402994 h 21600"/>
              <a:gd name="T2" fmla="*/ 1032761 w 21600"/>
              <a:gd name="T3" fmla="*/ 0 h 21600"/>
              <a:gd name="T4" fmla="*/ 1032761 w 21600"/>
              <a:gd name="T5" fmla="*/ 193045 h 21600"/>
              <a:gd name="T6" fmla="*/ 848481 w 21600"/>
              <a:gd name="T7" fmla="*/ 193045 h 21600"/>
              <a:gd name="T8" fmla="*/ 0 w 21600"/>
              <a:gd name="T9" fmla="*/ 805988 h 21600"/>
              <a:gd name="T10" fmla="*/ 0 w 21600"/>
              <a:gd name="T11" fmla="*/ 1431925 h 21600"/>
              <a:gd name="T12" fmla="*/ 442027 w 21600"/>
              <a:gd name="T13" fmla="*/ 1431925 h 21600"/>
              <a:gd name="T14" fmla="*/ 442027 w 21600"/>
              <a:gd name="T15" fmla="*/ 805988 h 21600"/>
              <a:gd name="T16" fmla="*/ 848481 w 21600"/>
              <a:gd name="T17" fmla="*/ 612943 h 21600"/>
              <a:gd name="T18" fmla="*/ 1032761 w 21600"/>
              <a:gd name="T19" fmla="*/ 612943 h 21600"/>
              <a:gd name="T20" fmla="*/ 1032761 w 21600"/>
              <a:gd name="T21" fmla="*/ 805988 h 21600"/>
              <a:gd name="T22" fmla="*/ 1474788 w 21600"/>
              <a:gd name="T23" fmla="*/ 402994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00"/>
              <a:gd name="T37" fmla="*/ 0 h 21600"/>
              <a:gd name="T38" fmla="*/ 21600 w 21600"/>
              <a:gd name="T39" fmla="*/ 21600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2">
              <a:lumMod val="40000"/>
              <a:lumOff val="60000"/>
            </a:schemeClr>
          </a:solidFill>
          <a:ln>
            <a:noFill/>
          </a:ln>
        </p:spPr>
        <p:txBody>
          <a:bodyPr/>
          <a:lstStyle/>
          <a:p>
            <a:pPr>
              <a:defRPr/>
            </a:pPr>
            <a:endParaRPr lang="zh-CN" altLang="en-US">
              <a:latin typeface="+mj-ea"/>
              <a:ea typeface="+mj-ea"/>
            </a:endParaRPr>
          </a:p>
        </p:txBody>
      </p:sp>
      <p:sp>
        <p:nvSpPr>
          <p:cNvPr id="30733" name="Text Box 10">
            <a:extLst>
              <a:ext uri="{FF2B5EF4-FFF2-40B4-BE49-F238E27FC236}">
                <a16:creationId xmlns:a16="http://schemas.microsoft.com/office/drawing/2014/main" id="{60FAB871-EEB5-414A-BC13-072F3F6FBC22}"/>
              </a:ext>
            </a:extLst>
          </p:cNvPr>
          <p:cNvSpPr txBox="1">
            <a:spLocks noChangeArrowheads="1"/>
          </p:cNvSpPr>
          <p:nvPr/>
        </p:nvSpPr>
        <p:spPr bwMode="auto">
          <a:xfrm>
            <a:off x="2657475" y="2921000"/>
            <a:ext cx="1584325" cy="40005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000" dirty="0">
                <a:latin typeface="+mj-ea"/>
                <a:ea typeface="+mj-ea"/>
                <a:sym typeface="+mn-ea"/>
              </a:rPr>
              <a:t>跨越式前进</a:t>
            </a:r>
          </a:p>
        </p:txBody>
      </p:sp>
      <p:sp>
        <p:nvSpPr>
          <p:cNvPr id="30734" name="Text Box 11">
            <a:extLst>
              <a:ext uri="{FF2B5EF4-FFF2-40B4-BE49-F238E27FC236}">
                <a16:creationId xmlns:a16="http://schemas.microsoft.com/office/drawing/2014/main" id="{1179EF7D-38E4-47CA-9D2D-D891F1985D48}"/>
              </a:ext>
            </a:extLst>
          </p:cNvPr>
          <p:cNvSpPr txBox="1">
            <a:spLocks noChangeArrowheads="1"/>
          </p:cNvSpPr>
          <p:nvPr/>
        </p:nvSpPr>
        <p:spPr bwMode="auto">
          <a:xfrm>
            <a:off x="915546" y="5901422"/>
            <a:ext cx="7001758" cy="646331"/>
          </a:xfrm>
          <a:prstGeom prst="rect">
            <a:avLst/>
          </a:prstGeom>
          <a:noFill/>
          <a:ln w="12700">
            <a:noFill/>
            <a:miter lim="800000"/>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ct val="50000"/>
              </a:spcBef>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列宁：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世界历史发展的一般规律，不仅丝毫不排斥个别发展阶段在发展的形式或顺序上表现出特殊性，反而是以此为前提的。</a:t>
            </a:r>
            <a:endParaRPr lang="zh-CN" altLang="en-US" sz="2000" b="1" dirty="0">
              <a:solidFill>
                <a:srgbClr val="014D23"/>
              </a:solidFill>
              <a:latin typeface="+mj-ea"/>
              <a:ea typeface="+mj-ea"/>
              <a:sym typeface="+mn-ea"/>
            </a:endParaRPr>
          </a:p>
        </p:txBody>
      </p:sp>
      <p:sp>
        <p:nvSpPr>
          <p:cNvPr id="30735" name="AutoShape 12">
            <a:extLst>
              <a:ext uri="{FF2B5EF4-FFF2-40B4-BE49-F238E27FC236}">
                <a16:creationId xmlns:a16="http://schemas.microsoft.com/office/drawing/2014/main" id="{64FD2538-FD9F-4F4E-BB00-44F1AFEBD391}"/>
              </a:ext>
            </a:extLst>
          </p:cNvPr>
          <p:cNvSpPr/>
          <p:nvPr/>
        </p:nvSpPr>
        <p:spPr bwMode="auto">
          <a:xfrm rot="19748741">
            <a:off x="3343275" y="3900488"/>
            <a:ext cx="5108575" cy="1052512"/>
          </a:xfrm>
          <a:custGeom>
            <a:avLst/>
            <a:gdLst>
              <a:gd name="T0" fmla="*/ 3061097 w 21600"/>
              <a:gd name="T1" fmla="*/ 0 h 21600"/>
              <a:gd name="T2" fmla="*/ 3061097 w 21600"/>
              <a:gd name="T3" fmla="*/ 210344 h 21600"/>
              <a:gd name="T4" fmla="*/ 637729 w 21600"/>
              <a:gd name="T5" fmla="*/ 210344 h 21600"/>
              <a:gd name="T6" fmla="*/ 637729 w 21600"/>
              <a:gd name="T7" fmla="*/ 631031 h 21600"/>
              <a:gd name="T8" fmla="*/ 3061097 w 21600"/>
              <a:gd name="T9" fmla="*/ 631031 h 21600"/>
              <a:gd name="T10" fmla="*/ 3061097 w 21600"/>
              <a:gd name="T11" fmla="*/ 841375 h 21600"/>
              <a:gd name="T12" fmla="*/ 4081463 w 21600"/>
              <a:gd name="T13" fmla="*/ 420688 h 21600"/>
              <a:gd name="T14" fmla="*/ 3061097 w 21600"/>
              <a:gd name="T15" fmla="*/ 0 h 21600"/>
              <a:gd name="T16" fmla="*/ 255091 w 21600"/>
              <a:gd name="T17" fmla="*/ 210344 h 21600"/>
              <a:gd name="T18" fmla="*/ 255091 w 21600"/>
              <a:gd name="T19" fmla="*/ 631031 h 21600"/>
              <a:gd name="T20" fmla="*/ 510183 w 21600"/>
              <a:gd name="T21" fmla="*/ 631031 h 21600"/>
              <a:gd name="T22" fmla="*/ 510183 w 21600"/>
              <a:gd name="T23" fmla="*/ 210344 h 21600"/>
              <a:gd name="T24" fmla="*/ 255091 w 21600"/>
              <a:gd name="T25" fmla="*/ 210344 h 21600"/>
              <a:gd name="T26" fmla="*/ 0 w 21600"/>
              <a:gd name="T27" fmla="*/ 210344 h 21600"/>
              <a:gd name="T28" fmla="*/ 0 w 21600"/>
              <a:gd name="T29" fmla="*/ 631031 h 21600"/>
              <a:gd name="T30" fmla="*/ 127546 w 21600"/>
              <a:gd name="T31" fmla="*/ 631031 h 21600"/>
              <a:gd name="T32" fmla="*/ 127546 w 21600"/>
              <a:gd name="T33" fmla="*/ 210344 h 21600"/>
              <a:gd name="T34" fmla="*/ 0 w 21600"/>
              <a:gd name="T35" fmla="*/ 210344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noFill/>
          <a:ln w="38100" cap="flat" cmpd="sng">
            <a:solidFill>
              <a:srgbClr val="FF9A00"/>
            </a:solidFill>
            <a:prstDash val="solid"/>
            <a:round/>
            <a:headEnd type="none" w="med" len="med"/>
            <a:tailEnd type="none" w="med" len="med"/>
          </a:ln>
        </p:spPr>
        <p:txBody>
          <a:bodyPr/>
          <a:lstStyle/>
          <a:p>
            <a:pPr>
              <a:defRPr/>
            </a:pPr>
            <a:endParaRPr lang="zh-CN" altLang="en-US">
              <a:latin typeface="+mj-ea"/>
              <a:ea typeface="+mj-ea"/>
            </a:endParaRPr>
          </a:p>
        </p:txBody>
      </p:sp>
      <p:sp>
        <p:nvSpPr>
          <p:cNvPr id="30736" name="Text Box 13">
            <a:extLst>
              <a:ext uri="{FF2B5EF4-FFF2-40B4-BE49-F238E27FC236}">
                <a16:creationId xmlns:a16="http://schemas.microsoft.com/office/drawing/2014/main" id="{8190C886-41FE-435C-AA71-AB660F909ECC}"/>
              </a:ext>
            </a:extLst>
          </p:cNvPr>
          <p:cNvSpPr txBox="1">
            <a:spLocks noChangeArrowheads="1"/>
          </p:cNvSpPr>
          <p:nvPr/>
        </p:nvSpPr>
        <p:spPr bwMode="auto">
          <a:xfrm>
            <a:off x="292100" y="2035175"/>
            <a:ext cx="4983163" cy="400050"/>
          </a:xfrm>
          <a:prstGeom prst="rect">
            <a:avLst/>
          </a:prstGeom>
          <a:noFill/>
          <a:ln w="12700">
            <a:solidFill>
              <a:srgbClr val="003300"/>
            </a:solid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000" dirty="0">
                <a:latin typeface="+mj-ea"/>
                <a:ea typeface="+mj-ea"/>
                <a:sym typeface="+mn-ea"/>
              </a:rPr>
              <a:t>人发挥主观能动性对</a:t>
            </a:r>
            <a:r>
              <a:rPr lang="zh-CN" altLang="en-US" sz="2000" dirty="0">
                <a:solidFill>
                  <a:srgbClr val="014D23"/>
                </a:solidFill>
                <a:latin typeface="+mj-ea"/>
                <a:ea typeface="+mj-ea"/>
                <a:sym typeface="+mn-ea"/>
              </a:rPr>
              <a:t>社会形态的历史选择</a:t>
            </a:r>
          </a:p>
        </p:txBody>
      </p:sp>
      <p:sp>
        <p:nvSpPr>
          <p:cNvPr id="30737" name="AutoShape 14">
            <a:extLst>
              <a:ext uri="{FF2B5EF4-FFF2-40B4-BE49-F238E27FC236}">
                <a16:creationId xmlns:a16="http://schemas.microsoft.com/office/drawing/2014/main" id="{7178F9AF-13EA-4EE1-AE72-45FE4E7A157C}"/>
              </a:ext>
            </a:extLst>
          </p:cNvPr>
          <p:cNvSpPr>
            <a:spLocks noChangeArrowheads="1"/>
          </p:cNvSpPr>
          <p:nvPr/>
        </p:nvSpPr>
        <p:spPr bwMode="auto">
          <a:xfrm>
            <a:off x="2198688" y="2605088"/>
            <a:ext cx="360362" cy="503237"/>
          </a:xfrm>
          <a:prstGeom prst="curvedRightArrow">
            <a:avLst>
              <a:gd name="adj1" fmla="val 27930"/>
              <a:gd name="adj2" fmla="val 55859"/>
              <a:gd name="adj3" fmla="val 33319"/>
            </a:avLst>
          </a:prstGeom>
          <a:solidFill>
            <a:schemeClr val="accent2">
              <a:lumMod val="40000"/>
              <a:lumOff val="60000"/>
            </a:schemeClr>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a:latin typeface="+mj-ea"/>
              <a:ea typeface="+mj-ea"/>
            </a:endParaRPr>
          </a:p>
        </p:txBody>
      </p:sp>
      <p:sp>
        <p:nvSpPr>
          <p:cNvPr id="19" name="文本框 18">
            <a:extLst>
              <a:ext uri="{FF2B5EF4-FFF2-40B4-BE49-F238E27FC236}">
                <a16:creationId xmlns:a16="http://schemas.microsoft.com/office/drawing/2014/main" id="{F392B86B-B2C9-46B6-BF65-C73FCF49625A}"/>
              </a:ext>
            </a:extLst>
          </p:cNvPr>
          <p:cNvSpPr txBox="1"/>
          <p:nvPr/>
        </p:nvSpPr>
        <p:spPr bwMode="auto">
          <a:xfrm>
            <a:off x="2585859" y="1277067"/>
            <a:ext cx="6670609" cy="584775"/>
          </a:xfrm>
          <a:prstGeom prst="rect">
            <a:avLst/>
          </a:prstGeom>
          <a:noFill/>
          <a:ln>
            <a:noFill/>
          </a:ln>
        </p:spPr>
        <p:txBody>
          <a:bodyPr wrap="square">
            <a:spAutoFit/>
          </a:bodyPr>
          <a:lstStyle/>
          <a:p>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社会形态是关于社会运动的具体形式、发展阶段和不同质态的范畴，是同生产力发展一定阶段相适应的经济基础与上层建筑的统一体。</a:t>
            </a:r>
            <a:endParaRPr lang="zh-CN" altLang="en-US" sz="1600"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549AEF7F-35A0-49CD-B4C0-B0AB73EF3BE1}"/>
              </a:ext>
            </a:extLst>
          </p:cNvPr>
          <p:cNvSpPr/>
          <p:nvPr/>
        </p:nvSpPr>
        <p:spPr bwMode="auto">
          <a:xfrm>
            <a:off x="550863" y="1406525"/>
            <a:ext cx="63833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社会形态更替的必然性与人们的历史选择性</a:t>
            </a:r>
          </a:p>
        </p:txBody>
      </p:sp>
      <p:sp>
        <p:nvSpPr>
          <p:cNvPr id="6" name="文本框 5">
            <a:extLst>
              <a:ext uri="{FF2B5EF4-FFF2-40B4-BE49-F238E27FC236}">
                <a16:creationId xmlns:a16="http://schemas.microsoft.com/office/drawing/2014/main" id="{BC292873-2AD0-4032-A1FF-E42DB47D2E19}"/>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四、社会形态更替的一般规律及特殊形式</a:t>
            </a:r>
          </a:p>
        </p:txBody>
      </p:sp>
      <p:sp>
        <p:nvSpPr>
          <p:cNvPr id="30724" name="文本框 1">
            <a:extLst>
              <a:ext uri="{FF2B5EF4-FFF2-40B4-BE49-F238E27FC236}">
                <a16:creationId xmlns:a16="http://schemas.microsoft.com/office/drawing/2014/main" id="{42B2BA30-32B2-4216-8CE6-33942B763DD1}"/>
              </a:ext>
            </a:extLst>
          </p:cNvPr>
          <p:cNvSpPr txBox="1">
            <a:spLocks noChangeArrowheads="1"/>
          </p:cNvSpPr>
          <p:nvPr/>
        </p:nvSpPr>
        <p:spPr bwMode="auto">
          <a:xfrm>
            <a:off x="1119188" y="2476500"/>
            <a:ext cx="6905625" cy="349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40000"/>
              </a:lnSpc>
              <a:spcBef>
                <a:spcPts val="1400"/>
              </a:spcBef>
              <a:buFont typeface="Arial" panose="020B0604020202020204" pitchFamily="34" charset="0"/>
              <a:buNone/>
            </a:pPr>
            <a:r>
              <a:rPr lang="zh-CN" altLang="en-US" sz="2400" dirty="0"/>
              <a:t>①</a:t>
            </a:r>
            <a:r>
              <a:rPr lang="zh-CN" altLang="en-US" sz="2400" b="1" dirty="0">
                <a:solidFill>
                  <a:srgbClr val="014D23"/>
                </a:solidFill>
              </a:rPr>
              <a:t>由生产力和生产关系矛盾运动决定的</a:t>
            </a:r>
            <a:r>
              <a:rPr lang="zh-CN" altLang="en-US" sz="2400" dirty="0"/>
              <a:t>社会发展的客观必然性造成社会发展基本趋势，为人们的历史选择提供了基础、范围和可能。</a:t>
            </a:r>
          </a:p>
          <a:p>
            <a:pPr algn="just">
              <a:lnSpc>
                <a:spcPct val="140000"/>
              </a:lnSpc>
              <a:spcBef>
                <a:spcPts val="1400"/>
              </a:spcBef>
              <a:buFont typeface="Arial" panose="020B0604020202020204" pitchFamily="34" charset="0"/>
              <a:buNone/>
            </a:pPr>
            <a:r>
              <a:rPr lang="zh-CN" altLang="en-US" sz="2400" dirty="0"/>
              <a:t>②社会形态更替的过程是一个主观能动性与客观规律性相统一的过程。</a:t>
            </a:r>
          </a:p>
          <a:p>
            <a:pPr algn="just">
              <a:lnSpc>
                <a:spcPct val="140000"/>
              </a:lnSpc>
              <a:spcBef>
                <a:spcPts val="1400"/>
              </a:spcBef>
              <a:buFont typeface="Arial" panose="020B0604020202020204" pitchFamily="34" charset="0"/>
              <a:buNone/>
            </a:pPr>
            <a:r>
              <a:rPr lang="zh-CN" altLang="en-US" sz="2400" dirty="0"/>
              <a:t>③人们的历史选择，归根到底是人民群众的选择。 </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C6313DB8-D822-4C95-A681-408EFC708B62}"/>
              </a:ext>
            </a:extLst>
          </p:cNvPr>
          <p:cNvSpPr/>
          <p:nvPr/>
        </p:nvSpPr>
        <p:spPr bwMode="auto">
          <a:xfrm>
            <a:off x="550863" y="1123950"/>
            <a:ext cx="52689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社会形态更替的前进行和曲折性</a:t>
            </a:r>
          </a:p>
        </p:txBody>
      </p:sp>
      <p:pic>
        <p:nvPicPr>
          <p:cNvPr id="31747" name="Picture 6" descr="http://pic.dooland.com/MagzineArticlePic/263361_42_1362534107_44small.jpg">
            <a:extLst>
              <a:ext uri="{FF2B5EF4-FFF2-40B4-BE49-F238E27FC236}">
                <a16:creationId xmlns:a16="http://schemas.microsoft.com/office/drawing/2014/main" id="{B29F1A01-12F1-4393-AE6D-145C3F900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963" y="4421188"/>
            <a:ext cx="3155950"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B5A0B852-E02B-4301-92D9-CC34C1B5EB35}"/>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四、社会形态更替的一般规律及特殊形式</a:t>
            </a:r>
          </a:p>
        </p:txBody>
      </p:sp>
      <p:sp>
        <p:nvSpPr>
          <p:cNvPr id="31749" name="文本框 1">
            <a:extLst>
              <a:ext uri="{FF2B5EF4-FFF2-40B4-BE49-F238E27FC236}">
                <a16:creationId xmlns:a16="http://schemas.microsoft.com/office/drawing/2014/main" id="{A2A27E66-A59A-4FA9-BE80-AB08BCEEDAC3}"/>
              </a:ext>
            </a:extLst>
          </p:cNvPr>
          <p:cNvSpPr txBox="1">
            <a:spLocks noChangeArrowheads="1"/>
          </p:cNvSpPr>
          <p:nvPr/>
        </p:nvSpPr>
        <p:spPr bwMode="auto">
          <a:xfrm>
            <a:off x="995363" y="1862138"/>
            <a:ext cx="71532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zh-CN" altLang="en-US" sz="2400" dirty="0"/>
              <a:t>①新社会制度取代旧社会制度，往往从旧制度发展不很完善或很不充分的地方突破。</a:t>
            </a:r>
          </a:p>
          <a:p>
            <a:pPr algn="just">
              <a:spcBef>
                <a:spcPts val="1400"/>
              </a:spcBef>
              <a:buFont typeface="Arial" panose="020B0604020202020204" pitchFamily="34" charset="0"/>
              <a:buNone/>
            </a:pPr>
            <a:r>
              <a:rPr lang="zh-CN" altLang="en-US" sz="2400" dirty="0"/>
              <a:t>    </a:t>
            </a:r>
            <a:r>
              <a:rPr lang="zh-CN" altLang="en-US" sz="2400" b="1" dirty="0">
                <a:solidFill>
                  <a:srgbClr val="014D23"/>
                </a:solidFill>
              </a:rPr>
              <a:t>如：欧洲资本主义；俄中社会主义</a:t>
            </a:r>
          </a:p>
          <a:p>
            <a:pPr algn="just">
              <a:spcBef>
                <a:spcPts val="1400"/>
              </a:spcBef>
              <a:buFont typeface="Arial" panose="020B0604020202020204" pitchFamily="34" charset="0"/>
              <a:buNone/>
            </a:pPr>
            <a:r>
              <a:rPr lang="zh-CN" altLang="en-US" sz="2400" dirty="0"/>
              <a:t>②社会形态的反复甚至倒退是不可避免的。</a:t>
            </a:r>
          </a:p>
          <a:p>
            <a:pPr algn="just">
              <a:spcBef>
                <a:spcPts val="1400"/>
              </a:spcBef>
              <a:buFont typeface="Arial" panose="020B0604020202020204" pitchFamily="34" charset="0"/>
              <a:buNone/>
            </a:pPr>
            <a:r>
              <a:rPr lang="zh-CN" altLang="en-US" sz="2400" dirty="0"/>
              <a:t>    </a:t>
            </a:r>
            <a:r>
              <a:rPr lang="zh-CN" altLang="en-US" sz="2400" b="1" dirty="0">
                <a:solidFill>
                  <a:srgbClr val="014D23"/>
                </a:solidFill>
              </a:rPr>
              <a:t>例：英、法资产阶级革命；苏东社会主义剧变</a:t>
            </a:r>
          </a:p>
        </p:txBody>
      </p:sp>
      <p:sp>
        <p:nvSpPr>
          <p:cNvPr id="31750" name="文本框 2">
            <a:extLst>
              <a:ext uri="{FF2B5EF4-FFF2-40B4-BE49-F238E27FC236}">
                <a16:creationId xmlns:a16="http://schemas.microsoft.com/office/drawing/2014/main" id="{729B38F7-1471-4B7B-BAA9-926925A94FB0}"/>
              </a:ext>
            </a:extLst>
          </p:cNvPr>
          <p:cNvSpPr txBox="1">
            <a:spLocks noChangeArrowheads="1"/>
          </p:cNvSpPr>
          <p:nvPr/>
        </p:nvSpPr>
        <p:spPr bwMode="auto">
          <a:xfrm>
            <a:off x="1439863" y="4964113"/>
            <a:ext cx="1738312"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solidFill>
                  <a:srgbClr val="843C0B"/>
                </a:solidFill>
              </a:rPr>
              <a:t>法国波旁王朝复辟</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EFABD0FC-A9B5-4B6B-A12B-22ADD527774E}"/>
              </a:ext>
            </a:extLst>
          </p:cNvPr>
          <p:cNvSpPr/>
          <p:nvPr/>
        </p:nvSpPr>
        <p:spPr bwMode="auto">
          <a:xfrm>
            <a:off x="550863" y="1343025"/>
            <a:ext cx="52689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社会形态更替的前进行和曲折性</a:t>
            </a:r>
          </a:p>
        </p:txBody>
      </p:sp>
      <p:sp>
        <p:nvSpPr>
          <p:cNvPr id="6" name="文本框 5">
            <a:extLst>
              <a:ext uri="{FF2B5EF4-FFF2-40B4-BE49-F238E27FC236}">
                <a16:creationId xmlns:a16="http://schemas.microsoft.com/office/drawing/2014/main" id="{362F62D8-F081-4999-A0D3-93588D4436DE}"/>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四、社会形态更替的一般规律及特殊形式</a:t>
            </a:r>
          </a:p>
        </p:txBody>
      </p:sp>
      <p:sp>
        <p:nvSpPr>
          <p:cNvPr id="32772" name="文本框 1">
            <a:extLst>
              <a:ext uri="{FF2B5EF4-FFF2-40B4-BE49-F238E27FC236}">
                <a16:creationId xmlns:a16="http://schemas.microsoft.com/office/drawing/2014/main" id="{1EC9EA8E-041A-4CE9-8F1D-11DDB693888D}"/>
              </a:ext>
            </a:extLst>
          </p:cNvPr>
          <p:cNvSpPr txBox="1">
            <a:spLocks noChangeArrowheads="1"/>
          </p:cNvSpPr>
          <p:nvPr/>
        </p:nvSpPr>
        <p:spPr bwMode="auto">
          <a:xfrm>
            <a:off x="895350" y="2203450"/>
            <a:ext cx="73533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今天，中国特色社会主义进入了新时代，我们比历史上任何时期都更接近中华民族伟大复兴的目标，比历史上任何时期都更有信心、有能力实现这个目标。</a:t>
            </a:r>
          </a:p>
          <a:p>
            <a:pPr algn="r">
              <a:lnSpc>
                <a:spcPct val="120000"/>
              </a:lnSpc>
              <a:spcBef>
                <a:spcPts val="1400"/>
              </a:spcBef>
              <a:buFont typeface="Arial" panose="020B0604020202020204" pitchFamily="34" charset="0"/>
              <a:buNone/>
            </a:pPr>
            <a:r>
              <a:rPr lang="en-US" altLang="zh-CN" sz="2400"/>
              <a:t>——</a:t>
            </a:r>
            <a:r>
              <a:rPr lang="zh-CN" altLang="en-US" sz="2400"/>
              <a:t>习近平</a:t>
            </a:r>
          </a:p>
        </p:txBody>
      </p:sp>
      <p:pic>
        <p:nvPicPr>
          <p:cNvPr id="4" name="图片 3">
            <a:extLst>
              <a:ext uri="{FF2B5EF4-FFF2-40B4-BE49-F238E27FC236}">
                <a16:creationId xmlns:a16="http://schemas.microsoft.com/office/drawing/2014/main" id="{C00629F4-2EF8-4149-9E94-1980DEDF22DB}"/>
              </a:ext>
            </a:extLst>
          </p:cNvPr>
          <p:cNvPicPr>
            <a:picLocks noChangeAspect="1"/>
          </p:cNvPicPr>
          <p:nvPr/>
        </p:nvPicPr>
        <p:blipFill>
          <a:blip r:embed="rId2" cstate="print"/>
          <a:stretch>
            <a:fillRect/>
          </a:stretch>
        </p:blipFill>
        <p:spPr>
          <a:xfrm>
            <a:off x="1400174" y="3784171"/>
            <a:ext cx="3333751" cy="2549954"/>
          </a:xfrm>
          <a:prstGeom prst="rect">
            <a:avLst/>
          </a:prstGeom>
          <a:ln>
            <a:noFill/>
          </a:ln>
          <a:effectLst>
            <a:softEdge rad="112500"/>
          </a:effectLst>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5630D9C-5C7B-4C1E-B725-AD549EC94C17}"/>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33795" name="图片 10">
            <a:extLst>
              <a:ext uri="{FF2B5EF4-FFF2-40B4-BE49-F238E27FC236}">
                <a16:creationId xmlns:a16="http://schemas.microsoft.com/office/drawing/2014/main" id="{572487F4-06E2-449F-98CC-7F8531756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B7A61126-AF21-40D4-8C04-ED80E50EC229}"/>
              </a:ext>
            </a:extLst>
          </p:cNvPr>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社会历史发展的动力</a:t>
            </a:r>
          </a:p>
        </p:txBody>
      </p:sp>
      <p:sp>
        <p:nvSpPr>
          <p:cNvPr id="13" name="1">
            <a:extLst>
              <a:ext uri="{FF2B5EF4-FFF2-40B4-BE49-F238E27FC236}">
                <a16:creationId xmlns:a16="http://schemas.microsoft.com/office/drawing/2014/main" id="{20150D59-D741-4967-8056-FB277C97C2B5}"/>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第二节</a:t>
            </a:r>
          </a:p>
        </p:txBody>
      </p:sp>
      <p:sp>
        <p:nvSpPr>
          <p:cNvPr id="2" name="文本框 1">
            <a:hlinkClick r:id="rId3" action="ppaction://hlinksldjump"/>
            <a:extLst>
              <a:ext uri="{FF2B5EF4-FFF2-40B4-BE49-F238E27FC236}">
                <a16:creationId xmlns:a16="http://schemas.microsoft.com/office/drawing/2014/main" id="{F3B67BEE-E875-4042-BB18-2BB5CB886886}"/>
              </a:ext>
            </a:extLst>
          </p:cNvPr>
          <p:cNvSpPr txBox="1">
            <a:spLocks noChangeArrowheads="1"/>
          </p:cNvSpPr>
          <p:nvPr/>
        </p:nvSpPr>
        <p:spPr bwMode="auto">
          <a:xfrm>
            <a:off x="219075" y="163513"/>
            <a:ext cx="1911350"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b="1">
                <a:solidFill>
                  <a:srgbClr val="FFFF00"/>
                </a:solidFill>
                <a:effectLst>
                  <a:outerShdw blurRad="38100" dist="38100" dir="2700000" algn="tl">
                    <a:srgbClr val="C0C0C0"/>
                  </a:outerShdw>
                </a:effectLst>
                <a:sym typeface="微软雅黑" panose="020B0503020204020204" pitchFamily="34" charset="-122"/>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818" name="图片 3">
            <a:extLst>
              <a:ext uri="{FF2B5EF4-FFF2-40B4-BE49-F238E27FC236}">
                <a16:creationId xmlns:a16="http://schemas.microsoft.com/office/drawing/2014/main" id="{E16A3CB4-FEC7-43B5-BD91-D703708F0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7471F398-0A6F-405C-BD88-48E122D9EDB7}"/>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364BB436-7731-4BB7-83D8-C540358E43FB}"/>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E15627AF-1F58-459D-9A01-065E5849A83A}"/>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21B71D2F-3DFC-4CCF-964E-4DC6DC904A9F}"/>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A0F342E8-B41B-4D51-86AC-1D0EAA714FFC}"/>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A6C8BDC2-1088-4209-8132-D9DED430B7E2}"/>
              </a:ext>
            </a:extLst>
          </p:cNvPr>
          <p:cNvSpPr txBox="1"/>
          <p:nvPr/>
        </p:nvSpPr>
        <p:spPr>
          <a:xfrm>
            <a:off x="1138406" y="253704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一、社会基本矛盾在历史发展中的作用</a:t>
            </a:r>
          </a:p>
        </p:txBody>
      </p:sp>
      <p:sp>
        <p:nvSpPr>
          <p:cNvPr id="114" name="文本框 113">
            <a:hlinkClick r:id="rId4" action="ppaction://hlinksldjump"/>
            <a:extLst>
              <a:ext uri="{FF2B5EF4-FFF2-40B4-BE49-F238E27FC236}">
                <a16:creationId xmlns:a16="http://schemas.microsoft.com/office/drawing/2014/main" id="{F6D8FA67-7F8A-4B51-8027-BB58D0C8791B}"/>
              </a:ext>
            </a:extLst>
          </p:cNvPr>
          <p:cNvSpPr txBox="1"/>
          <p:nvPr/>
        </p:nvSpPr>
        <p:spPr>
          <a:xfrm>
            <a:off x="1138406" y="348912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二、阶级斗争和社会革命在阶级社会发展中的作用</a:t>
            </a:r>
          </a:p>
        </p:txBody>
      </p:sp>
      <p:sp>
        <p:nvSpPr>
          <p:cNvPr id="115" name="文本框 114">
            <a:hlinkClick r:id="rId5" action="ppaction://hlinksldjump"/>
            <a:extLst>
              <a:ext uri="{FF2B5EF4-FFF2-40B4-BE49-F238E27FC236}">
                <a16:creationId xmlns:a16="http://schemas.microsoft.com/office/drawing/2014/main" id="{089371A4-4D73-4E16-B7AB-2618820D7E6E}"/>
              </a:ext>
            </a:extLst>
          </p:cNvPr>
          <p:cNvSpPr txBox="1"/>
          <p:nvPr/>
        </p:nvSpPr>
        <p:spPr>
          <a:xfrm>
            <a:off x="1138406" y="444120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三、改革在社会发展中的作用</a:t>
            </a:r>
          </a:p>
        </p:txBody>
      </p:sp>
      <p:grpSp>
        <p:nvGrpSpPr>
          <p:cNvPr id="3" name="组合 1">
            <a:extLst>
              <a:ext uri="{FF2B5EF4-FFF2-40B4-BE49-F238E27FC236}">
                <a16:creationId xmlns:a16="http://schemas.microsoft.com/office/drawing/2014/main" id="{E054539D-9E09-4E0B-8A36-3A18A8D2B2C2}"/>
              </a:ext>
            </a:extLst>
          </p:cNvPr>
          <p:cNvGrpSpPr>
            <a:grpSpLocks/>
          </p:cNvGrpSpPr>
          <p:nvPr/>
        </p:nvGrpSpPr>
        <p:grpSpPr bwMode="auto">
          <a:xfrm>
            <a:off x="0" y="0"/>
            <a:ext cx="9144000" cy="2084388"/>
            <a:chOff x="0" y="0"/>
            <a:chExt cx="9144000" cy="2084388"/>
          </a:xfrm>
        </p:grpSpPr>
        <p:pic>
          <p:nvPicPr>
            <p:cNvPr id="34826" name="图片 60">
              <a:extLst>
                <a:ext uri="{FF2B5EF4-FFF2-40B4-BE49-F238E27FC236}">
                  <a16:creationId xmlns:a16="http://schemas.microsoft.com/office/drawing/2014/main" id="{02CBF4AA-52F8-46A6-8A32-A4B686AA44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a:extLst>
                <a:ext uri="{FF2B5EF4-FFF2-40B4-BE49-F238E27FC236}">
                  <a16:creationId xmlns:a16="http://schemas.microsoft.com/office/drawing/2014/main" id="{9E686C43-F74E-4D23-90B1-B00314EB899B}"/>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02</a:t>
              </a:r>
              <a:endParaRPr lang="zh-CN" altLang="en-US" sz="4800" b="1" i="1" kern="0" dirty="0">
                <a:solidFill>
                  <a:srgbClr val="014D23"/>
                </a:solidFill>
                <a:latin typeface="+mn-lt"/>
                <a:ea typeface="+mn-ea"/>
                <a:cs typeface="经典综艺体简" pitchFamily="49" charset="-122"/>
                <a:sym typeface="+mn-ea"/>
              </a:endParaRPr>
            </a:p>
          </p:txBody>
        </p:sp>
      </p:grpSp>
      <p:pic>
        <p:nvPicPr>
          <p:cNvPr id="34824" name="图片 115">
            <a:hlinkClick r:id="rId7" action="ppaction://hlinksldjump"/>
            <a:extLst>
              <a:ext uri="{FF2B5EF4-FFF2-40B4-BE49-F238E27FC236}">
                <a16:creationId xmlns:a16="http://schemas.microsoft.com/office/drawing/2014/main" id="{B6F1DA0A-DA9A-4E94-88AE-1D8E7E5A96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hlinkClick r:id="rId9" action="ppaction://hlinksldjump"/>
            <a:extLst>
              <a:ext uri="{FF2B5EF4-FFF2-40B4-BE49-F238E27FC236}">
                <a16:creationId xmlns:a16="http://schemas.microsoft.com/office/drawing/2014/main" id="{2AA7D713-8E6B-4812-8BE6-9E5EE9E9C668}"/>
              </a:ext>
            </a:extLst>
          </p:cNvPr>
          <p:cNvSpPr txBox="1"/>
          <p:nvPr/>
        </p:nvSpPr>
        <p:spPr>
          <a:xfrm>
            <a:off x="1138406" y="539328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四、科学技术在社会发展中的作用</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2"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643A6A4-0037-4F5C-90C2-FA8DB55C99A0}"/>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4099" name="图片 10">
            <a:extLst>
              <a:ext uri="{FF2B5EF4-FFF2-40B4-BE49-F238E27FC236}">
                <a16:creationId xmlns:a16="http://schemas.microsoft.com/office/drawing/2014/main" id="{CBA454E5-56EA-425D-95F8-08119CE51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0E23A6F7-A507-41BB-A5EC-107D8572E04F}"/>
              </a:ext>
            </a:extLst>
          </p:cNvPr>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人类社会的存在与发展</a:t>
            </a:r>
          </a:p>
        </p:txBody>
      </p:sp>
      <p:sp>
        <p:nvSpPr>
          <p:cNvPr id="13" name="1">
            <a:extLst>
              <a:ext uri="{FF2B5EF4-FFF2-40B4-BE49-F238E27FC236}">
                <a16:creationId xmlns:a16="http://schemas.microsoft.com/office/drawing/2014/main" id="{9EED670A-D743-49EC-A770-417452246F4C}"/>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第一节</a:t>
            </a:r>
          </a:p>
        </p:txBody>
      </p:sp>
      <p:sp>
        <p:nvSpPr>
          <p:cNvPr id="2" name="文本框 1">
            <a:hlinkClick r:id="rId3" action="ppaction://hlinksldjump"/>
            <a:extLst>
              <a:ext uri="{FF2B5EF4-FFF2-40B4-BE49-F238E27FC236}">
                <a16:creationId xmlns:a16="http://schemas.microsoft.com/office/drawing/2014/main" id="{8166B7D7-F71B-449E-BE8E-5D3353FE1CC1}"/>
              </a:ext>
            </a:extLst>
          </p:cNvPr>
          <p:cNvSpPr txBox="1">
            <a:spLocks noChangeArrowheads="1"/>
          </p:cNvSpPr>
          <p:nvPr/>
        </p:nvSpPr>
        <p:spPr bwMode="auto">
          <a:xfrm>
            <a:off x="219075" y="163513"/>
            <a:ext cx="1911350"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b="1">
                <a:solidFill>
                  <a:srgbClr val="FFFF00"/>
                </a:solidFill>
                <a:effectLst>
                  <a:outerShdw blurRad="38100" dist="38100" dir="2700000" algn="tl">
                    <a:srgbClr val="C0C0C0"/>
                  </a:outerShdw>
                </a:effectLst>
                <a:sym typeface="微软雅黑" panose="020B0503020204020204" pitchFamily="34" charset="-122"/>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5">
            <a:extLst>
              <a:ext uri="{FF2B5EF4-FFF2-40B4-BE49-F238E27FC236}">
                <a16:creationId xmlns:a16="http://schemas.microsoft.com/office/drawing/2014/main" id="{5A1CEB86-0CBB-4F13-BED8-0E802EC7E0EC}"/>
              </a:ext>
            </a:extLst>
          </p:cNvPr>
          <p:cNvSpPr/>
          <p:nvPr/>
        </p:nvSpPr>
        <p:spPr bwMode="auto">
          <a:xfrm>
            <a:off x="550863" y="1274763"/>
            <a:ext cx="52689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社会基本矛盾运动推动社会发展</a:t>
            </a:r>
          </a:p>
        </p:txBody>
      </p:sp>
      <p:sp>
        <p:nvSpPr>
          <p:cNvPr id="19" name="文本框 18">
            <a:extLst>
              <a:ext uri="{FF2B5EF4-FFF2-40B4-BE49-F238E27FC236}">
                <a16:creationId xmlns:a16="http://schemas.microsoft.com/office/drawing/2014/main" id="{77E2A5CC-79F2-4129-967B-832441C10770}"/>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一、社会基本矛盾在历史发展中的作用</a:t>
            </a:r>
          </a:p>
        </p:txBody>
      </p:sp>
      <p:sp>
        <p:nvSpPr>
          <p:cNvPr id="29702" name="Oval 4">
            <a:extLst>
              <a:ext uri="{FF2B5EF4-FFF2-40B4-BE49-F238E27FC236}">
                <a16:creationId xmlns:a16="http://schemas.microsoft.com/office/drawing/2014/main" id="{97A4F5A6-55B1-41ED-B373-BC0711CC756D}"/>
              </a:ext>
            </a:extLst>
          </p:cNvPr>
          <p:cNvSpPr>
            <a:spLocks noChangeArrowheads="1"/>
          </p:cNvSpPr>
          <p:nvPr/>
        </p:nvSpPr>
        <p:spPr bwMode="auto">
          <a:xfrm>
            <a:off x="1400175" y="4541838"/>
            <a:ext cx="6343650" cy="1827212"/>
          </a:xfrm>
          <a:prstGeom prst="ellipse">
            <a:avLst/>
          </a:prstGeom>
          <a:solidFill>
            <a:schemeClr val="accent4">
              <a:lumMod val="40000"/>
              <a:lumOff val="60000"/>
              <a:alpha val="38000"/>
            </a:schemeClr>
          </a:solidFill>
          <a:ln w="12700" cap="flat" cmpd="sng">
            <a:noFill/>
            <a:round/>
          </a:ln>
          <a:effectLst/>
        </p:spPr>
        <p:txBody>
          <a:bodyPr wrap="none" lIns="90170" tIns="46990" rIns="90170" bIns="46990" anchor="ctr"/>
          <a:lstStyle/>
          <a:p>
            <a:pPr indent="268605" algn="ctr" defTabSz="914400">
              <a:spcBef>
                <a:spcPct val="50000"/>
              </a:spcBef>
              <a:buFont typeface="Arial" panose="020B0604020202020204" pitchFamily="34" charset="0"/>
              <a:buNone/>
              <a:defRPr/>
            </a:pPr>
            <a:r>
              <a:rPr lang="zh-CN" altLang="en-US" sz="2400" dirty="0">
                <a:solidFill>
                  <a:srgbClr val="000000"/>
                </a:solidFill>
                <a:latin typeface="+mj-ea"/>
                <a:ea typeface="+mj-ea"/>
                <a:sym typeface="+mn-ea"/>
              </a:rPr>
              <a:t>社会基本矛盾就这样循环往复运动，</a:t>
            </a:r>
          </a:p>
          <a:p>
            <a:pPr indent="268605" algn="ctr" defTabSz="914400">
              <a:spcBef>
                <a:spcPct val="50000"/>
              </a:spcBef>
              <a:buFont typeface="Arial" panose="020B0604020202020204" pitchFamily="34" charset="0"/>
              <a:buNone/>
              <a:defRPr/>
            </a:pPr>
            <a:r>
              <a:rPr lang="zh-CN" altLang="en-US" sz="2400" dirty="0">
                <a:solidFill>
                  <a:srgbClr val="000000"/>
                </a:solidFill>
                <a:latin typeface="+mj-ea"/>
                <a:ea typeface="+mj-ea"/>
                <a:sym typeface="+mn-ea"/>
              </a:rPr>
              <a:t>促进社会形态由低级到高级不断发展。</a:t>
            </a:r>
          </a:p>
        </p:txBody>
      </p:sp>
      <p:grpSp>
        <p:nvGrpSpPr>
          <p:cNvPr id="35845" name="组合 10">
            <a:extLst>
              <a:ext uri="{FF2B5EF4-FFF2-40B4-BE49-F238E27FC236}">
                <a16:creationId xmlns:a16="http://schemas.microsoft.com/office/drawing/2014/main" id="{9CBB078D-71AD-44CD-A95E-7716163895DA}"/>
              </a:ext>
            </a:extLst>
          </p:cNvPr>
          <p:cNvGrpSpPr>
            <a:grpSpLocks/>
          </p:cNvGrpSpPr>
          <p:nvPr/>
        </p:nvGrpSpPr>
        <p:grpSpPr bwMode="auto">
          <a:xfrm>
            <a:off x="1176338" y="2114550"/>
            <a:ext cx="6791325" cy="2395538"/>
            <a:chOff x="1631950" y="2114901"/>
            <a:chExt cx="6792133" cy="2394513"/>
          </a:xfrm>
        </p:grpSpPr>
        <p:sp>
          <p:nvSpPr>
            <p:cNvPr id="36872" name="TextBox 32">
              <a:extLst>
                <a:ext uri="{FF2B5EF4-FFF2-40B4-BE49-F238E27FC236}">
                  <a16:creationId xmlns:a16="http://schemas.microsoft.com/office/drawing/2014/main" id="{51CC217B-BA70-4A3D-8534-096ED4DD7B09}"/>
                </a:ext>
              </a:extLst>
            </p:cNvPr>
            <p:cNvSpPr txBox="1">
              <a:spLocks noChangeArrowheads="1"/>
            </p:cNvSpPr>
            <p:nvPr/>
          </p:nvSpPr>
          <p:spPr bwMode="auto">
            <a:xfrm>
              <a:off x="1631950" y="3035257"/>
              <a:ext cx="1479726" cy="461765"/>
            </a:xfrm>
            <a:prstGeom prst="rect">
              <a:avLst/>
            </a:prstGeom>
            <a:solidFill>
              <a:schemeClr val="accent6">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  生产力</a:t>
              </a:r>
            </a:p>
          </p:txBody>
        </p:sp>
        <p:sp>
          <p:nvSpPr>
            <p:cNvPr id="36873" name="TextBox 37">
              <a:extLst>
                <a:ext uri="{FF2B5EF4-FFF2-40B4-BE49-F238E27FC236}">
                  <a16:creationId xmlns:a16="http://schemas.microsoft.com/office/drawing/2014/main" id="{FA52406B-AE61-4CDD-8A27-4B360E6C5546}"/>
                </a:ext>
              </a:extLst>
            </p:cNvPr>
            <p:cNvSpPr txBox="1">
              <a:spLocks noChangeArrowheads="1"/>
            </p:cNvSpPr>
            <p:nvPr/>
          </p:nvSpPr>
          <p:spPr bwMode="auto">
            <a:xfrm>
              <a:off x="3864241" y="2892443"/>
              <a:ext cx="2075109" cy="831494"/>
            </a:xfrm>
            <a:prstGeom prst="rect">
              <a:avLst/>
            </a:prstGeom>
            <a:solidFill>
              <a:schemeClr val="accent6">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rgbClr val="014D23"/>
                  </a:solidFill>
                  <a:latin typeface="+mj-ea"/>
                  <a:ea typeface="+mj-ea"/>
                  <a:sym typeface="+mn-ea"/>
                </a:rPr>
                <a:t>生产关系</a:t>
              </a:r>
              <a:endParaRPr lang="en-US" altLang="zh-CN" sz="2400" b="1" dirty="0">
                <a:solidFill>
                  <a:srgbClr val="014D23"/>
                </a:solidFill>
                <a:latin typeface="+mj-ea"/>
                <a:ea typeface="+mj-ea"/>
                <a:sym typeface="+mn-ea"/>
              </a:endParaRPr>
            </a:p>
            <a:p>
              <a:pPr algn="ctr">
                <a:defRPr/>
              </a:pPr>
              <a:r>
                <a:rPr lang="zh-CN" altLang="en-US" sz="2400" dirty="0">
                  <a:latin typeface="+mj-ea"/>
                  <a:ea typeface="+mj-ea"/>
                  <a:sym typeface="+mn-ea"/>
                </a:rPr>
                <a:t>（经济基础）</a:t>
              </a:r>
            </a:p>
          </p:txBody>
        </p:sp>
        <p:sp>
          <p:nvSpPr>
            <p:cNvPr id="36874" name="TextBox 33">
              <a:extLst>
                <a:ext uri="{FF2B5EF4-FFF2-40B4-BE49-F238E27FC236}">
                  <a16:creationId xmlns:a16="http://schemas.microsoft.com/office/drawing/2014/main" id="{B7D17C5A-2ACD-4133-BEE0-1EE03C20F52A}"/>
                </a:ext>
              </a:extLst>
            </p:cNvPr>
            <p:cNvSpPr txBox="1">
              <a:spLocks noChangeArrowheads="1"/>
            </p:cNvSpPr>
            <p:nvPr/>
          </p:nvSpPr>
          <p:spPr bwMode="auto">
            <a:xfrm>
              <a:off x="6633170" y="3035257"/>
              <a:ext cx="1790913" cy="461765"/>
            </a:xfrm>
            <a:prstGeom prst="rect">
              <a:avLst/>
            </a:prstGeom>
            <a:solidFill>
              <a:schemeClr val="accent6">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上层建筑</a:t>
              </a:r>
            </a:p>
          </p:txBody>
        </p:sp>
        <p:cxnSp>
          <p:nvCxnSpPr>
            <p:cNvPr id="35850" name="AutoShape 10">
              <a:extLst>
                <a:ext uri="{FF2B5EF4-FFF2-40B4-BE49-F238E27FC236}">
                  <a16:creationId xmlns:a16="http://schemas.microsoft.com/office/drawing/2014/main" id="{E49CA7AA-C752-4D88-9133-DA64B1CCD4D8}"/>
                </a:ext>
              </a:extLst>
            </p:cNvPr>
            <p:cNvCxnSpPr>
              <a:cxnSpLocks noChangeShapeType="1"/>
            </p:cNvCxnSpPr>
            <p:nvPr/>
          </p:nvCxnSpPr>
          <p:spPr bwMode="auto">
            <a:xfrm rot="-5400000">
              <a:off x="3283743" y="1877039"/>
              <a:ext cx="142875" cy="2160587"/>
            </a:xfrm>
            <a:prstGeom prst="bentConnector3">
              <a:avLst>
                <a:gd name="adj1" fmla="val 265931"/>
              </a:avLst>
            </a:prstGeom>
            <a:noFill/>
            <a:ln w="25400">
              <a:solidFill>
                <a:srgbClr val="800000"/>
              </a:solidFill>
              <a:prstDash val="dash"/>
              <a:miter lim="800000"/>
              <a:headEnd/>
              <a:tailEnd type="triangle" w="med" len="med"/>
            </a:ln>
            <a:extLst>
              <a:ext uri="{909E8E84-426E-40DD-AFC4-6F175D3DCCD1}">
                <a14:hiddenFill xmlns:a14="http://schemas.microsoft.com/office/drawing/2010/main">
                  <a:noFill/>
                </a14:hiddenFill>
              </a:ext>
            </a:extLst>
          </p:spPr>
        </p:cxnSp>
        <p:cxnSp>
          <p:nvCxnSpPr>
            <p:cNvPr id="35851" name="AutoShape 11">
              <a:extLst>
                <a:ext uri="{FF2B5EF4-FFF2-40B4-BE49-F238E27FC236}">
                  <a16:creationId xmlns:a16="http://schemas.microsoft.com/office/drawing/2014/main" id="{410B6943-36BE-4468-9733-664E384FCB08}"/>
                </a:ext>
              </a:extLst>
            </p:cNvPr>
            <p:cNvCxnSpPr>
              <a:cxnSpLocks noChangeShapeType="1"/>
              <a:stCxn id="36873" idx="0"/>
              <a:endCxn id="36874" idx="0"/>
            </p:cNvCxnSpPr>
            <p:nvPr/>
          </p:nvCxnSpPr>
          <p:spPr bwMode="auto">
            <a:xfrm rot="16200000" flipH="1">
              <a:off x="6143833" y="1650221"/>
              <a:ext cx="142875" cy="2626922"/>
            </a:xfrm>
            <a:prstGeom prst="bentConnector3">
              <a:avLst>
                <a:gd name="adj1" fmla="val -160000"/>
              </a:avLst>
            </a:prstGeom>
            <a:noFill/>
            <a:ln w="25400">
              <a:solidFill>
                <a:srgbClr val="003300"/>
              </a:solidFill>
              <a:prstDash val="dash"/>
              <a:miter lim="800000"/>
              <a:headEnd/>
              <a:tailEnd type="triangle" w="med" len="med"/>
            </a:ln>
            <a:extLst>
              <a:ext uri="{909E8E84-426E-40DD-AFC4-6F175D3DCCD1}">
                <a14:hiddenFill xmlns:a14="http://schemas.microsoft.com/office/drawing/2010/main">
                  <a:noFill/>
                </a14:hiddenFill>
              </a:ext>
            </a:extLst>
          </p:spPr>
        </p:cxnSp>
        <p:sp>
          <p:nvSpPr>
            <p:cNvPr id="36877" name="Text Box 4">
              <a:extLst>
                <a:ext uri="{FF2B5EF4-FFF2-40B4-BE49-F238E27FC236}">
                  <a16:creationId xmlns:a16="http://schemas.microsoft.com/office/drawing/2014/main" id="{5B8F97DC-E14C-400F-B5E2-689CC2BC8067}"/>
                </a:ext>
              </a:extLst>
            </p:cNvPr>
            <p:cNvSpPr txBox="1">
              <a:spLocks noChangeArrowheads="1"/>
            </p:cNvSpPr>
            <p:nvPr/>
          </p:nvSpPr>
          <p:spPr bwMode="auto">
            <a:xfrm>
              <a:off x="2911627" y="2119662"/>
              <a:ext cx="887518" cy="461764"/>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dirty="0">
                  <a:latin typeface="+mj-ea"/>
                  <a:ea typeface="+mj-ea"/>
                  <a:sym typeface="Arial" panose="020B0604020202020204" pitchFamily="34" charset="0"/>
                </a:rPr>
                <a:t>决定</a:t>
              </a:r>
            </a:p>
          </p:txBody>
        </p:sp>
        <p:sp>
          <p:nvSpPr>
            <p:cNvPr id="36878" name="Text Box 4">
              <a:extLst>
                <a:ext uri="{FF2B5EF4-FFF2-40B4-BE49-F238E27FC236}">
                  <a16:creationId xmlns:a16="http://schemas.microsoft.com/office/drawing/2014/main" id="{64760F7E-B828-42D6-9DE6-D87E7B37CDFF}"/>
                </a:ext>
              </a:extLst>
            </p:cNvPr>
            <p:cNvSpPr txBox="1">
              <a:spLocks noChangeArrowheads="1"/>
            </p:cNvSpPr>
            <p:nvPr/>
          </p:nvSpPr>
          <p:spPr bwMode="auto">
            <a:xfrm>
              <a:off x="5802808" y="4047649"/>
              <a:ext cx="1143136" cy="46176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dirty="0">
                  <a:latin typeface="+mj-ea"/>
                  <a:ea typeface="+mj-ea"/>
                  <a:sym typeface="Arial" panose="020B0604020202020204" pitchFamily="34" charset="0"/>
                </a:rPr>
                <a:t>反作用</a:t>
              </a:r>
            </a:p>
          </p:txBody>
        </p:sp>
        <p:sp>
          <p:nvSpPr>
            <p:cNvPr id="36879" name="Text Box 4">
              <a:extLst>
                <a:ext uri="{FF2B5EF4-FFF2-40B4-BE49-F238E27FC236}">
                  <a16:creationId xmlns:a16="http://schemas.microsoft.com/office/drawing/2014/main" id="{017473D2-C743-4BF2-AC35-BDCF76BF5A1A}"/>
                </a:ext>
              </a:extLst>
            </p:cNvPr>
            <p:cNvSpPr txBox="1">
              <a:spLocks noChangeArrowheads="1"/>
            </p:cNvSpPr>
            <p:nvPr/>
          </p:nvSpPr>
          <p:spPr bwMode="auto">
            <a:xfrm>
              <a:off x="5345554" y="2114901"/>
              <a:ext cx="1065340" cy="46176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dirty="0">
                  <a:latin typeface="+mj-ea"/>
                  <a:ea typeface="+mj-ea"/>
                  <a:sym typeface="Arial" panose="020B0604020202020204" pitchFamily="34" charset="0"/>
                </a:rPr>
                <a:t>决定</a:t>
              </a:r>
              <a:endParaRPr lang="zh-CN" altLang="en-US" sz="2400" dirty="0">
                <a:latin typeface="+mj-ea"/>
                <a:ea typeface="+mj-ea"/>
                <a:sym typeface="+mn-ea"/>
              </a:endParaRPr>
            </a:p>
          </p:txBody>
        </p:sp>
        <p:cxnSp>
          <p:nvCxnSpPr>
            <p:cNvPr id="35855" name="AutoShape 15">
              <a:extLst>
                <a:ext uri="{FF2B5EF4-FFF2-40B4-BE49-F238E27FC236}">
                  <a16:creationId xmlns:a16="http://schemas.microsoft.com/office/drawing/2014/main" id="{3FD3730D-4B77-4226-9DD2-4000D303FCD5}"/>
                </a:ext>
              </a:extLst>
            </p:cNvPr>
            <p:cNvCxnSpPr>
              <a:cxnSpLocks noChangeShapeType="1"/>
              <a:stCxn id="36874" idx="2"/>
              <a:endCxn id="36873" idx="2"/>
            </p:cNvCxnSpPr>
            <p:nvPr/>
          </p:nvCxnSpPr>
          <p:spPr bwMode="auto">
            <a:xfrm rot="5400000">
              <a:off x="6102043" y="2296552"/>
              <a:ext cx="226457" cy="2626922"/>
            </a:xfrm>
            <a:prstGeom prst="bentConnector3">
              <a:avLst>
                <a:gd name="adj1" fmla="val 200944"/>
              </a:avLst>
            </a:prstGeom>
            <a:noFill/>
            <a:ln w="25400">
              <a:solidFill>
                <a:srgbClr val="003300"/>
              </a:solidFill>
              <a:prstDash val="dash"/>
              <a:miter lim="800000"/>
              <a:headEnd/>
              <a:tailEnd type="triangle" w="med" len="med"/>
            </a:ln>
            <a:extLst>
              <a:ext uri="{909E8E84-426E-40DD-AFC4-6F175D3DCCD1}">
                <a14:hiddenFill xmlns:a14="http://schemas.microsoft.com/office/drawing/2010/main">
                  <a:noFill/>
                </a14:hiddenFill>
              </a:ext>
            </a:extLst>
          </p:spPr>
        </p:cxnSp>
        <p:cxnSp>
          <p:nvCxnSpPr>
            <p:cNvPr id="35856" name="AutoShape 16">
              <a:extLst>
                <a:ext uri="{FF2B5EF4-FFF2-40B4-BE49-F238E27FC236}">
                  <a16:creationId xmlns:a16="http://schemas.microsoft.com/office/drawing/2014/main" id="{3F416B43-7C6D-4BFE-84DC-61EEF9796E71}"/>
                </a:ext>
              </a:extLst>
            </p:cNvPr>
            <p:cNvCxnSpPr>
              <a:cxnSpLocks noChangeShapeType="1"/>
              <a:stCxn id="36874" idx="2"/>
              <a:endCxn id="36873" idx="2"/>
            </p:cNvCxnSpPr>
            <p:nvPr/>
          </p:nvCxnSpPr>
          <p:spPr bwMode="auto">
            <a:xfrm rot="5400000">
              <a:off x="6102043" y="2296552"/>
              <a:ext cx="226457" cy="2626922"/>
            </a:xfrm>
            <a:prstGeom prst="bentConnector3">
              <a:avLst>
                <a:gd name="adj1" fmla="val 200944"/>
              </a:avLst>
            </a:prstGeom>
            <a:noFill/>
            <a:ln w="25400">
              <a:solidFill>
                <a:srgbClr val="800000"/>
              </a:solidFill>
              <a:prstDash val="dash"/>
              <a:miter lim="800000"/>
              <a:headEnd/>
              <a:tailEnd type="triangle" w="med" len="med"/>
            </a:ln>
            <a:extLst>
              <a:ext uri="{909E8E84-426E-40DD-AFC4-6F175D3DCCD1}">
                <a14:hiddenFill xmlns:a14="http://schemas.microsoft.com/office/drawing/2010/main">
                  <a:noFill/>
                </a14:hiddenFill>
              </a:ext>
            </a:extLst>
          </p:spPr>
        </p:cxnSp>
        <p:sp>
          <p:nvSpPr>
            <p:cNvPr id="36882" name="Text Box 4">
              <a:extLst>
                <a:ext uri="{FF2B5EF4-FFF2-40B4-BE49-F238E27FC236}">
                  <a16:creationId xmlns:a16="http://schemas.microsoft.com/office/drawing/2014/main" id="{98CD53A5-8C71-4E17-A651-95060AA6A422}"/>
                </a:ext>
              </a:extLst>
            </p:cNvPr>
            <p:cNvSpPr txBox="1">
              <a:spLocks noChangeArrowheads="1"/>
            </p:cNvSpPr>
            <p:nvPr/>
          </p:nvSpPr>
          <p:spPr bwMode="auto">
            <a:xfrm>
              <a:off x="2911627" y="3784236"/>
              <a:ext cx="1143136" cy="46176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dirty="0">
                  <a:latin typeface="+mj-ea"/>
                  <a:ea typeface="+mj-ea"/>
                  <a:sym typeface="Arial" panose="020B0604020202020204" pitchFamily="34" charset="0"/>
                </a:rPr>
                <a:t>反作用</a:t>
              </a:r>
              <a:endParaRPr lang="zh-CN" altLang="en-US" sz="2400" dirty="0">
                <a:latin typeface="+mj-ea"/>
                <a:ea typeface="+mj-ea"/>
                <a:sym typeface="+mn-ea"/>
              </a:endParaRPr>
            </a:p>
          </p:txBody>
        </p:sp>
      </p:grpSp>
      <p:pic>
        <p:nvPicPr>
          <p:cNvPr id="35846" name="图片 16">
            <a:hlinkClick r:id="rId2" action="ppaction://hlinksldjump"/>
            <a:extLst>
              <a:ext uri="{FF2B5EF4-FFF2-40B4-BE49-F238E27FC236}">
                <a16:creationId xmlns:a16="http://schemas.microsoft.com/office/drawing/2014/main" id="{7A8A1D20-6E6A-43A2-8E6E-315552849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B5736889-5FA5-4DD3-8E0B-EFF96C9E8BDF}"/>
              </a:ext>
            </a:extLst>
          </p:cNvPr>
          <p:cNvSpPr/>
          <p:nvPr/>
        </p:nvSpPr>
        <p:spPr bwMode="auto">
          <a:xfrm>
            <a:off x="550863" y="1274763"/>
            <a:ext cx="52689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社会基本矛盾运动推动社会发展</a:t>
            </a:r>
          </a:p>
        </p:txBody>
      </p:sp>
      <p:grpSp>
        <p:nvGrpSpPr>
          <p:cNvPr id="36867" name="组合 14">
            <a:extLst>
              <a:ext uri="{FF2B5EF4-FFF2-40B4-BE49-F238E27FC236}">
                <a16:creationId xmlns:a16="http://schemas.microsoft.com/office/drawing/2014/main" id="{5DE6F894-F8D4-43C7-8C6E-7028EB1F674F}"/>
              </a:ext>
            </a:extLst>
          </p:cNvPr>
          <p:cNvGrpSpPr>
            <a:grpSpLocks/>
          </p:cNvGrpSpPr>
          <p:nvPr/>
        </p:nvGrpSpPr>
        <p:grpSpPr bwMode="auto">
          <a:xfrm>
            <a:off x="777875" y="2316163"/>
            <a:ext cx="7588250" cy="1535112"/>
            <a:chOff x="917576" y="2077383"/>
            <a:chExt cx="7588249" cy="1534914"/>
          </a:xfrm>
        </p:grpSpPr>
        <p:sp>
          <p:nvSpPr>
            <p:cNvPr id="37890" name="TextBox 32">
              <a:extLst>
                <a:ext uri="{FF2B5EF4-FFF2-40B4-BE49-F238E27FC236}">
                  <a16:creationId xmlns:a16="http://schemas.microsoft.com/office/drawing/2014/main" id="{7A95C180-0D2B-48DB-8DD1-E3A6FD064553}"/>
                </a:ext>
              </a:extLst>
            </p:cNvPr>
            <p:cNvSpPr txBox="1">
              <a:spLocks noChangeArrowheads="1"/>
            </p:cNvSpPr>
            <p:nvPr/>
          </p:nvSpPr>
          <p:spPr bwMode="auto">
            <a:xfrm>
              <a:off x="917576" y="2780554"/>
              <a:ext cx="1638300" cy="831743"/>
            </a:xfrm>
            <a:prstGeom prst="rect">
              <a:avLst/>
            </a:prstGeom>
            <a:solidFill>
              <a:schemeClr val="accent6">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rgbClr val="014D23"/>
                  </a:solidFill>
                  <a:latin typeface="+mj-ea"/>
                  <a:ea typeface="+mj-ea"/>
                  <a:sym typeface="+mn-ea"/>
                </a:rPr>
                <a:t>生产力</a:t>
              </a:r>
              <a:endParaRPr lang="en-US" altLang="zh-CN" sz="2400" b="1" dirty="0">
                <a:solidFill>
                  <a:srgbClr val="014D23"/>
                </a:solidFill>
                <a:latin typeface="+mj-ea"/>
                <a:ea typeface="+mj-ea"/>
                <a:sym typeface="+mn-ea"/>
              </a:endParaRPr>
            </a:p>
            <a:p>
              <a:pPr algn="ctr">
                <a:defRPr/>
              </a:pPr>
              <a:r>
                <a:rPr lang="zh-CN" altLang="en-US" sz="2400" dirty="0">
                  <a:latin typeface="+mj-ea"/>
                  <a:ea typeface="+mj-ea"/>
                  <a:sym typeface="+mn-ea"/>
                </a:rPr>
                <a:t>（活跃）</a:t>
              </a:r>
            </a:p>
          </p:txBody>
        </p:sp>
        <p:sp>
          <p:nvSpPr>
            <p:cNvPr id="2" name="TextBox 37">
              <a:extLst>
                <a:ext uri="{FF2B5EF4-FFF2-40B4-BE49-F238E27FC236}">
                  <a16:creationId xmlns:a16="http://schemas.microsoft.com/office/drawing/2014/main" id="{17193472-DA6B-4D17-94C2-D1ACC674D6A0}"/>
                </a:ext>
              </a:extLst>
            </p:cNvPr>
            <p:cNvSpPr txBox="1">
              <a:spLocks noChangeArrowheads="1"/>
            </p:cNvSpPr>
            <p:nvPr/>
          </p:nvSpPr>
          <p:spPr bwMode="auto">
            <a:xfrm>
              <a:off x="3186114" y="2780554"/>
              <a:ext cx="3024187" cy="831743"/>
            </a:xfrm>
            <a:prstGeom prst="rect">
              <a:avLst/>
            </a:prstGeom>
            <a:solidFill>
              <a:schemeClr val="accent6">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rgbClr val="014D23"/>
                  </a:solidFill>
                  <a:latin typeface="+mj-ea"/>
                  <a:ea typeface="+mj-ea"/>
                  <a:sym typeface="+mn-ea"/>
                </a:rPr>
                <a:t>生产关系</a:t>
              </a:r>
              <a:r>
                <a:rPr lang="en-US" altLang="zh-CN" sz="2400" b="1" dirty="0">
                  <a:solidFill>
                    <a:srgbClr val="014D23"/>
                  </a:solidFill>
                  <a:latin typeface="+mj-ea"/>
                  <a:ea typeface="+mj-ea"/>
                  <a:sym typeface="+mn-ea"/>
                </a:rPr>
                <a:t>(</a:t>
              </a:r>
              <a:r>
                <a:rPr lang="zh-CN" altLang="en-US" sz="2400" b="1" dirty="0">
                  <a:solidFill>
                    <a:srgbClr val="014D23"/>
                  </a:solidFill>
                  <a:latin typeface="+mj-ea"/>
                  <a:ea typeface="+mj-ea"/>
                  <a:sym typeface="+mn-ea"/>
                </a:rPr>
                <a:t>经济基础</a:t>
              </a:r>
              <a:r>
                <a:rPr lang="en-US" altLang="zh-CN" sz="2400" b="1" dirty="0">
                  <a:solidFill>
                    <a:srgbClr val="014D23"/>
                  </a:solidFill>
                  <a:latin typeface="+mj-ea"/>
                  <a:ea typeface="+mj-ea"/>
                  <a:sym typeface="+mn-ea"/>
                </a:rPr>
                <a:t>)</a:t>
              </a:r>
            </a:p>
            <a:p>
              <a:pPr>
                <a:defRPr/>
              </a:pPr>
              <a:r>
                <a:rPr lang="zh-CN" altLang="en-US" sz="2400" b="1" dirty="0">
                  <a:latin typeface="+mj-ea"/>
                  <a:ea typeface="+mj-ea"/>
                  <a:sym typeface="Arial" panose="020B0604020202020204" pitchFamily="34" charset="0"/>
                </a:rPr>
                <a:t>   </a:t>
              </a:r>
              <a:r>
                <a:rPr lang="zh-CN" altLang="en-US" sz="2400" dirty="0">
                  <a:latin typeface="+mj-ea"/>
                  <a:ea typeface="+mj-ea"/>
                  <a:sym typeface="Arial" panose="020B0604020202020204" pitchFamily="34" charset="0"/>
                </a:rPr>
                <a:t>（相对稳定）</a:t>
              </a:r>
            </a:p>
          </p:txBody>
        </p:sp>
        <p:sp>
          <p:nvSpPr>
            <p:cNvPr id="37892" name="TextBox 33">
              <a:extLst>
                <a:ext uri="{FF2B5EF4-FFF2-40B4-BE49-F238E27FC236}">
                  <a16:creationId xmlns:a16="http://schemas.microsoft.com/office/drawing/2014/main" id="{BF51BCF7-C19B-4EC7-8943-77759FC05832}"/>
                </a:ext>
              </a:extLst>
            </p:cNvPr>
            <p:cNvSpPr txBox="1">
              <a:spLocks noChangeArrowheads="1"/>
            </p:cNvSpPr>
            <p:nvPr/>
          </p:nvSpPr>
          <p:spPr bwMode="auto">
            <a:xfrm>
              <a:off x="6588125" y="2780554"/>
              <a:ext cx="1917700" cy="831743"/>
            </a:xfrm>
            <a:prstGeom prst="rect">
              <a:avLst/>
            </a:prstGeom>
            <a:solidFill>
              <a:schemeClr val="accent6">
                <a:lumMod val="20000"/>
                <a:lumOff val="80000"/>
              </a:schemeClr>
            </a:solidFill>
            <a:ln w="9525">
              <a:no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rgbClr val="014D23"/>
                  </a:solidFill>
                  <a:latin typeface="+mj-ea"/>
                  <a:ea typeface="+mj-ea"/>
                  <a:sym typeface="+mn-ea"/>
                </a:rPr>
                <a:t>上层建筑</a:t>
              </a:r>
            </a:p>
            <a:p>
              <a:pPr algn="ctr">
                <a:defRPr/>
              </a:pPr>
              <a:r>
                <a:rPr lang="zh-CN" altLang="en-US" sz="2400" dirty="0">
                  <a:latin typeface="+mj-ea"/>
                  <a:ea typeface="+mj-ea"/>
                  <a:sym typeface="Arial" panose="020B0604020202020204" pitchFamily="34" charset="0"/>
                </a:rPr>
                <a:t>（更稳定）</a:t>
              </a:r>
            </a:p>
          </p:txBody>
        </p:sp>
        <p:cxnSp>
          <p:nvCxnSpPr>
            <p:cNvPr id="36873" name="AutoShape 11">
              <a:extLst>
                <a:ext uri="{FF2B5EF4-FFF2-40B4-BE49-F238E27FC236}">
                  <a16:creationId xmlns:a16="http://schemas.microsoft.com/office/drawing/2014/main" id="{8F4F6EF4-FC73-406D-A31F-D81EE703BA1B}"/>
                </a:ext>
              </a:extLst>
            </p:cNvPr>
            <p:cNvCxnSpPr>
              <a:cxnSpLocks noChangeShapeType="1"/>
              <a:stCxn id="37890" idx="0"/>
              <a:endCxn id="2" idx="0"/>
            </p:cNvCxnSpPr>
            <p:nvPr/>
          </p:nvCxnSpPr>
          <p:spPr bwMode="auto">
            <a:xfrm rot="5400000" flipH="1" flipV="1">
              <a:off x="3217466" y="1300560"/>
              <a:ext cx="12700" cy="2961480"/>
            </a:xfrm>
            <a:prstGeom prst="bentConnector3">
              <a:avLst>
                <a:gd name="adj1" fmla="val 1800000"/>
              </a:avLst>
            </a:prstGeom>
            <a:noFill/>
            <a:ln w="25400">
              <a:solidFill>
                <a:srgbClr val="843C0B"/>
              </a:solidFill>
              <a:miter lim="800000"/>
              <a:headEnd/>
              <a:tailEnd type="triangle" w="med" len="med"/>
            </a:ln>
            <a:extLst>
              <a:ext uri="{909E8E84-426E-40DD-AFC4-6F175D3DCCD1}">
                <a14:hiddenFill xmlns:a14="http://schemas.microsoft.com/office/drawing/2010/main">
                  <a:noFill/>
                </a14:hiddenFill>
              </a:ext>
            </a:extLst>
          </p:spPr>
        </p:cxnSp>
        <p:sp>
          <p:nvSpPr>
            <p:cNvPr id="37894" name="Text Box 4">
              <a:extLst>
                <a:ext uri="{FF2B5EF4-FFF2-40B4-BE49-F238E27FC236}">
                  <a16:creationId xmlns:a16="http://schemas.microsoft.com/office/drawing/2014/main" id="{78513A4B-C004-4F9C-97FB-130CFE1173E4}"/>
                </a:ext>
              </a:extLst>
            </p:cNvPr>
            <p:cNvSpPr txBox="1">
              <a:spLocks noChangeArrowheads="1"/>
            </p:cNvSpPr>
            <p:nvPr/>
          </p:nvSpPr>
          <p:spPr bwMode="auto">
            <a:xfrm>
              <a:off x="2771776" y="2077383"/>
              <a:ext cx="1439863" cy="461902"/>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b="1" dirty="0">
                  <a:solidFill>
                    <a:schemeClr val="tx1">
                      <a:lumMod val="65000"/>
                      <a:lumOff val="35000"/>
                    </a:schemeClr>
                  </a:solidFill>
                  <a:latin typeface="+mj-ea"/>
                  <a:ea typeface="+mj-ea"/>
                  <a:sym typeface="Arial" panose="020B0604020202020204" pitchFamily="34" charset="0"/>
                </a:rPr>
                <a:t>要求变革</a:t>
              </a:r>
            </a:p>
          </p:txBody>
        </p:sp>
        <p:cxnSp>
          <p:nvCxnSpPr>
            <p:cNvPr id="36875" name="AutoShape 13">
              <a:extLst>
                <a:ext uri="{FF2B5EF4-FFF2-40B4-BE49-F238E27FC236}">
                  <a16:creationId xmlns:a16="http://schemas.microsoft.com/office/drawing/2014/main" id="{F0B0DD36-4AD9-47EB-A84F-24DAA03BD3F6}"/>
                </a:ext>
              </a:extLst>
            </p:cNvPr>
            <p:cNvCxnSpPr>
              <a:cxnSpLocks noChangeShapeType="1"/>
              <a:stCxn id="2" idx="0"/>
              <a:endCxn id="37892" idx="0"/>
            </p:cNvCxnSpPr>
            <p:nvPr/>
          </p:nvCxnSpPr>
          <p:spPr bwMode="auto">
            <a:xfrm rot="5400000" flipH="1" flipV="1">
              <a:off x="6122589" y="1356915"/>
              <a:ext cx="12700" cy="2848769"/>
            </a:xfrm>
            <a:prstGeom prst="bentConnector3">
              <a:avLst>
                <a:gd name="adj1" fmla="val 1800000"/>
              </a:avLst>
            </a:prstGeom>
            <a:noFill/>
            <a:ln w="25400">
              <a:solidFill>
                <a:srgbClr val="843C0B"/>
              </a:solidFill>
              <a:miter lim="800000"/>
              <a:headEnd/>
              <a:tailEnd type="triangle" w="med" len="med"/>
            </a:ln>
            <a:extLst>
              <a:ext uri="{909E8E84-426E-40DD-AFC4-6F175D3DCCD1}">
                <a14:hiddenFill xmlns:a14="http://schemas.microsoft.com/office/drawing/2010/main">
                  <a:noFill/>
                </a14:hiddenFill>
              </a:ext>
            </a:extLst>
          </p:spPr>
        </p:cxnSp>
        <p:sp>
          <p:nvSpPr>
            <p:cNvPr id="37896" name="Text Box 4">
              <a:extLst>
                <a:ext uri="{FF2B5EF4-FFF2-40B4-BE49-F238E27FC236}">
                  <a16:creationId xmlns:a16="http://schemas.microsoft.com/office/drawing/2014/main" id="{E667B00D-001B-4417-8AE9-4FEEB01CABBB}"/>
                </a:ext>
              </a:extLst>
            </p:cNvPr>
            <p:cNvSpPr txBox="1">
              <a:spLocks noChangeArrowheads="1"/>
            </p:cNvSpPr>
            <p:nvPr/>
          </p:nvSpPr>
          <p:spPr bwMode="auto">
            <a:xfrm>
              <a:off x="5292725" y="2077383"/>
              <a:ext cx="1439863" cy="461902"/>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b="1">
                  <a:solidFill>
                    <a:schemeClr val="tx1">
                      <a:lumMod val="65000"/>
                      <a:lumOff val="35000"/>
                    </a:schemeClr>
                  </a:solidFill>
                  <a:latin typeface="+mj-ea"/>
                  <a:ea typeface="+mj-ea"/>
                  <a:sym typeface="Arial" panose="020B0604020202020204" pitchFamily="34" charset="0"/>
                </a:rPr>
                <a:t>要求变革</a:t>
              </a:r>
              <a:endParaRPr lang="zh-CN" altLang="en-US" sz="2400">
                <a:solidFill>
                  <a:schemeClr val="tx1">
                    <a:lumMod val="65000"/>
                    <a:lumOff val="35000"/>
                  </a:schemeClr>
                </a:solidFill>
                <a:latin typeface="+mj-ea"/>
                <a:ea typeface="+mj-ea"/>
                <a:sym typeface="+mn-ea"/>
              </a:endParaRPr>
            </a:p>
          </p:txBody>
        </p:sp>
      </p:grpSp>
      <p:sp>
        <p:nvSpPr>
          <p:cNvPr id="13" name="文本框 12">
            <a:extLst>
              <a:ext uri="{FF2B5EF4-FFF2-40B4-BE49-F238E27FC236}">
                <a16:creationId xmlns:a16="http://schemas.microsoft.com/office/drawing/2014/main" id="{86C1DE8F-6EE9-4073-8286-1B33E42E5067}"/>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一、社会基本矛盾在历史发展中的作用</a:t>
            </a:r>
          </a:p>
        </p:txBody>
      </p:sp>
      <p:sp>
        <p:nvSpPr>
          <p:cNvPr id="36869" name="文本框 15">
            <a:extLst>
              <a:ext uri="{FF2B5EF4-FFF2-40B4-BE49-F238E27FC236}">
                <a16:creationId xmlns:a16="http://schemas.microsoft.com/office/drawing/2014/main" id="{9257797F-B5AA-4757-AFC7-580AD52F8C5C}"/>
              </a:ext>
            </a:extLst>
          </p:cNvPr>
          <p:cNvSpPr txBox="1">
            <a:spLocks noChangeArrowheads="1"/>
          </p:cNvSpPr>
          <p:nvPr/>
        </p:nvSpPr>
        <p:spPr bwMode="auto">
          <a:xfrm>
            <a:off x="1121566" y="4271963"/>
            <a:ext cx="6916648"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生产力发展</a:t>
            </a:r>
            <a:r>
              <a:rPr lang="en-US" altLang="zh-CN" sz="2400" dirty="0"/>
              <a:t>——</a:t>
            </a:r>
            <a:r>
              <a:rPr lang="zh-CN" altLang="en-US" sz="2400" dirty="0"/>
              <a:t>生产关系变化</a:t>
            </a:r>
            <a:r>
              <a:rPr lang="en-US" altLang="zh-CN" sz="2400" dirty="0"/>
              <a:t>——</a:t>
            </a:r>
            <a:r>
              <a:rPr lang="zh-CN" altLang="en-US" sz="2400" dirty="0"/>
              <a:t>上层建筑变化</a:t>
            </a:r>
            <a:r>
              <a:rPr lang="zh-CN" altLang="en-US" sz="2400" b="1" dirty="0">
                <a:solidFill>
                  <a:srgbClr val="014D23"/>
                </a:solidFill>
              </a:rPr>
              <a:t>（改革</a:t>
            </a:r>
            <a:r>
              <a:rPr lang="en-US" altLang="zh-CN" sz="2400" b="1" dirty="0">
                <a:solidFill>
                  <a:srgbClr val="014D23"/>
                </a:solidFill>
              </a:rPr>
              <a:t>……</a:t>
            </a:r>
            <a:r>
              <a:rPr lang="zh-CN" altLang="en-US" sz="2400" b="1" dirty="0">
                <a:solidFill>
                  <a:srgbClr val="014D23"/>
                </a:solidFill>
              </a:rPr>
              <a:t>革命）</a:t>
            </a:r>
          </a:p>
          <a:p>
            <a:pPr algn="just">
              <a:lnSpc>
                <a:spcPct val="120000"/>
              </a:lnSpc>
              <a:spcBef>
                <a:spcPts val="1400"/>
              </a:spcBef>
              <a:buFont typeface="Arial" panose="020B0604020202020204" pitchFamily="34" charset="0"/>
              <a:buNone/>
            </a:pPr>
            <a:r>
              <a:rPr lang="en-US" altLang="zh-CN" sz="2400" dirty="0"/>
              <a:t>——</a:t>
            </a:r>
            <a:r>
              <a:rPr lang="zh-CN" altLang="en-US" sz="2400" dirty="0"/>
              <a:t>新的上层建筑建立</a:t>
            </a:r>
            <a:r>
              <a:rPr lang="en-US" altLang="zh-CN" sz="2400" dirty="0"/>
              <a:t>——</a:t>
            </a:r>
            <a:r>
              <a:rPr lang="zh-CN" altLang="en-US" sz="2400" dirty="0"/>
              <a:t>新的生产关系确立</a:t>
            </a:r>
            <a:r>
              <a:rPr lang="en-US" altLang="zh-CN" sz="2400" dirty="0"/>
              <a:t>——</a:t>
            </a:r>
            <a:r>
              <a:rPr lang="zh-CN" altLang="en-US" sz="2400" dirty="0"/>
              <a:t>解放和发展生产力</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C749CE5E-6E50-4115-97D1-67CBF6E8F58E}"/>
              </a:ext>
            </a:extLst>
          </p:cNvPr>
          <p:cNvSpPr/>
          <p:nvPr/>
        </p:nvSpPr>
        <p:spPr bwMode="auto">
          <a:xfrm>
            <a:off x="511175" y="1463675"/>
            <a:ext cx="5268913"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社会基本矛盾在历史发展中的作用</a:t>
            </a:r>
          </a:p>
        </p:txBody>
      </p:sp>
      <p:sp>
        <p:nvSpPr>
          <p:cNvPr id="13" name="文本框 12">
            <a:extLst>
              <a:ext uri="{FF2B5EF4-FFF2-40B4-BE49-F238E27FC236}">
                <a16:creationId xmlns:a16="http://schemas.microsoft.com/office/drawing/2014/main" id="{2FF57FC5-EA07-47A8-BFEB-661E116FBE1B}"/>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一、社会基本矛盾在历史发展中的作用</a:t>
            </a:r>
          </a:p>
        </p:txBody>
      </p:sp>
      <p:sp>
        <p:nvSpPr>
          <p:cNvPr id="37892" name="文本框 1">
            <a:extLst>
              <a:ext uri="{FF2B5EF4-FFF2-40B4-BE49-F238E27FC236}">
                <a16:creationId xmlns:a16="http://schemas.microsoft.com/office/drawing/2014/main" id="{5C88567C-65E5-485D-8F10-5698C53C4AB5}"/>
              </a:ext>
            </a:extLst>
          </p:cNvPr>
          <p:cNvSpPr txBox="1">
            <a:spLocks noChangeArrowheads="1"/>
          </p:cNvSpPr>
          <p:nvPr/>
        </p:nvSpPr>
        <p:spPr bwMode="auto">
          <a:xfrm>
            <a:off x="2076450" y="2489200"/>
            <a:ext cx="631507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highlight>
                  <a:srgbClr val="FFFF00"/>
                </a:highlight>
              </a:rPr>
              <a:t>生产力</a:t>
            </a:r>
            <a:r>
              <a:rPr lang="zh-CN" altLang="en-US" sz="2400" dirty="0"/>
              <a:t>是社会基本矛盾运动中最基本的动力因素，是人类社会发展和进步的最终决定力量</a:t>
            </a:r>
          </a:p>
        </p:txBody>
      </p:sp>
      <p:sp>
        <p:nvSpPr>
          <p:cNvPr id="37893" name="文本框 14">
            <a:extLst>
              <a:ext uri="{FF2B5EF4-FFF2-40B4-BE49-F238E27FC236}">
                <a16:creationId xmlns:a16="http://schemas.microsoft.com/office/drawing/2014/main" id="{9543918D-1A52-4CD0-B58F-1A19BCBC6DB3}"/>
              </a:ext>
            </a:extLst>
          </p:cNvPr>
          <p:cNvSpPr txBox="1">
            <a:spLocks noChangeArrowheads="1"/>
          </p:cNvSpPr>
          <p:nvPr/>
        </p:nvSpPr>
        <p:spPr bwMode="auto">
          <a:xfrm>
            <a:off x="2076450" y="3729038"/>
            <a:ext cx="631507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社会基本矛盾决定着社会中其他矛盾的存在和发展</a:t>
            </a:r>
          </a:p>
        </p:txBody>
      </p:sp>
      <p:sp>
        <p:nvSpPr>
          <p:cNvPr id="37894" name="文本框 15">
            <a:extLst>
              <a:ext uri="{FF2B5EF4-FFF2-40B4-BE49-F238E27FC236}">
                <a16:creationId xmlns:a16="http://schemas.microsoft.com/office/drawing/2014/main" id="{55E67C31-A5FA-4D71-A686-8C80B7896F49}"/>
              </a:ext>
            </a:extLst>
          </p:cNvPr>
          <p:cNvSpPr txBox="1">
            <a:spLocks noChangeArrowheads="1"/>
          </p:cNvSpPr>
          <p:nvPr/>
        </p:nvSpPr>
        <p:spPr bwMode="auto">
          <a:xfrm>
            <a:off x="2076450" y="4968875"/>
            <a:ext cx="631507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社会基本矛盾不同的表现形式和解决方式，从根本上影响和促进社会形态的变化和发展</a:t>
            </a:r>
          </a:p>
        </p:txBody>
      </p:sp>
      <p:grpSp>
        <p:nvGrpSpPr>
          <p:cNvPr id="2" name="组合 17">
            <a:extLst>
              <a:ext uri="{FF2B5EF4-FFF2-40B4-BE49-F238E27FC236}">
                <a16:creationId xmlns:a16="http://schemas.microsoft.com/office/drawing/2014/main" id="{AA43A69E-5CBD-43D7-ACAA-AF30950AEEE8}"/>
              </a:ext>
            </a:extLst>
          </p:cNvPr>
          <p:cNvGrpSpPr/>
          <p:nvPr/>
        </p:nvGrpSpPr>
        <p:grpSpPr>
          <a:xfrm>
            <a:off x="1168208" y="2619735"/>
            <a:ext cx="678117" cy="678015"/>
            <a:chOff x="6409426" y="4869160"/>
            <a:chExt cx="962086" cy="962084"/>
          </a:xfrm>
          <a:solidFill>
            <a:srgbClr val="7030A0"/>
          </a:solidFill>
        </p:grpSpPr>
        <p:sp>
          <p:nvSpPr>
            <p:cNvPr id="19" name="椭圆 18">
              <a:extLst>
                <a:ext uri="{FF2B5EF4-FFF2-40B4-BE49-F238E27FC236}">
                  <a16:creationId xmlns:a16="http://schemas.microsoft.com/office/drawing/2014/main" id="{91A2E572-F4C2-4035-9823-3B5C93D758D5}"/>
                </a:ext>
              </a:extLst>
            </p:cNvPr>
            <p:cNvSpPr/>
            <p:nvPr/>
          </p:nvSpPr>
          <p:spPr bwMode="auto">
            <a:xfrm>
              <a:off x="6409426" y="4869160"/>
              <a:ext cx="962086" cy="962084"/>
            </a:xfrm>
            <a:prstGeom prst="ellipse">
              <a:avLst/>
            </a:prstGeom>
            <a:solidFill>
              <a:schemeClr val="accent4"/>
            </a:solidFill>
            <a:ln w="57150">
              <a:solidFill>
                <a:schemeClr val="bg1"/>
              </a:solidFill>
            </a:ln>
            <a:effectLst>
              <a:innerShdw blurRad="63500" dist="50800" dir="13500000">
                <a:prstClr val="black">
                  <a:alpha val="50000"/>
                </a:prstClr>
              </a:innerShdw>
            </a:effectLst>
          </p:spPr>
          <p:txBody>
            <a:bodyPr/>
            <a:lstStyle/>
            <a:p>
              <a:pPr defTabSz="909955" fontAlgn="auto">
                <a:spcBef>
                  <a:spcPts val="0"/>
                </a:spcBef>
                <a:spcAft>
                  <a:spcPts val="0"/>
                </a:spcAft>
                <a:defRPr/>
              </a:pPr>
              <a:endParaRPr lang="zh-CN" altLang="en-US" sz="1505">
                <a:latin typeface="+mn-lt"/>
                <a:ea typeface="+mn-ea"/>
              </a:endParaRPr>
            </a:p>
          </p:txBody>
        </p:sp>
        <p:sp>
          <p:nvSpPr>
            <p:cNvPr id="20" name="TextBox 66">
              <a:extLst>
                <a:ext uri="{FF2B5EF4-FFF2-40B4-BE49-F238E27FC236}">
                  <a16:creationId xmlns:a16="http://schemas.microsoft.com/office/drawing/2014/main" id="{2D9779AC-8C83-47F6-B16E-A3389061FD29}"/>
                </a:ext>
              </a:extLst>
            </p:cNvPr>
            <p:cNvSpPr txBox="1"/>
            <p:nvPr/>
          </p:nvSpPr>
          <p:spPr>
            <a:xfrm>
              <a:off x="6616829" y="5005503"/>
              <a:ext cx="528088" cy="706222"/>
            </a:xfrm>
            <a:prstGeom prst="rect">
              <a:avLst/>
            </a:prstGeom>
            <a:noFill/>
          </p:spPr>
          <p:txBody>
            <a:bodyPr wrap="none">
              <a:spAutoFit/>
            </a:bodyPr>
            <a:lstStyle>
              <a:defPPr>
                <a:defRPr lang="zh-CN"/>
              </a:defPPr>
              <a:lvl1pPr>
                <a:defRPr sz="2800" b="1">
                  <a:solidFill>
                    <a:srgbClr val="F8F8F8"/>
                  </a:solidFill>
                  <a:latin typeface="+mj-ea"/>
                  <a:ea typeface="+mj-ea"/>
                </a:defRPr>
              </a:lvl1pPr>
            </a:lstStyle>
            <a:p>
              <a:pPr defTabSz="909955" fontAlgn="auto">
                <a:spcBef>
                  <a:spcPts val="0"/>
                </a:spcBef>
                <a:spcAft>
                  <a:spcPts val="0"/>
                </a:spcAft>
                <a:defRPr/>
              </a:pPr>
              <a:r>
                <a:rPr lang="en-US" altLang="zh-CN" sz="2635" dirty="0">
                  <a:latin typeface="+mj-lt"/>
                </a:rPr>
                <a:t>1</a:t>
              </a:r>
              <a:endParaRPr lang="zh-CN" altLang="en-US" sz="2635" dirty="0">
                <a:latin typeface="+mj-lt"/>
              </a:endParaRPr>
            </a:p>
          </p:txBody>
        </p:sp>
      </p:grpSp>
      <p:grpSp>
        <p:nvGrpSpPr>
          <p:cNvPr id="3" name="组合 20">
            <a:extLst>
              <a:ext uri="{FF2B5EF4-FFF2-40B4-BE49-F238E27FC236}">
                <a16:creationId xmlns:a16="http://schemas.microsoft.com/office/drawing/2014/main" id="{F5A21994-D26B-4A70-A5AA-C5994BF89BCD}"/>
              </a:ext>
            </a:extLst>
          </p:cNvPr>
          <p:cNvGrpSpPr/>
          <p:nvPr/>
        </p:nvGrpSpPr>
        <p:grpSpPr>
          <a:xfrm>
            <a:off x="1168208" y="3859833"/>
            <a:ext cx="678117" cy="678015"/>
            <a:chOff x="6409426" y="4869160"/>
            <a:chExt cx="962086" cy="962084"/>
          </a:xfrm>
          <a:solidFill>
            <a:srgbClr val="7030A0"/>
          </a:solidFill>
        </p:grpSpPr>
        <p:sp>
          <p:nvSpPr>
            <p:cNvPr id="22" name="椭圆 21">
              <a:extLst>
                <a:ext uri="{FF2B5EF4-FFF2-40B4-BE49-F238E27FC236}">
                  <a16:creationId xmlns:a16="http://schemas.microsoft.com/office/drawing/2014/main" id="{1286B611-2983-49E4-920A-8696E5898DEF}"/>
                </a:ext>
              </a:extLst>
            </p:cNvPr>
            <p:cNvSpPr/>
            <p:nvPr/>
          </p:nvSpPr>
          <p:spPr bwMode="auto">
            <a:xfrm>
              <a:off x="6409426" y="4869160"/>
              <a:ext cx="962086" cy="962084"/>
            </a:xfrm>
            <a:prstGeom prst="ellipse">
              <a:avLst/>
            </a:prstGeom>
            <a:solidFill>
              <a:schemeClr val="accent4"/>
            </a:solidFill>
            <a:ln w="57150">
              <a:solidFill>
                <a:schemeClr val="bg1"/>
              </a:solidFill>
            </a:ln>
            <a:effectLst>
              <a:innerShdw blurRad="63500" dist="50800" dir="13500000">
                <a:prstClr val="black">
                  <a:alpha val="50000"/>
                </a:prstClr>
              </a:innerShdw>
            </a:effectLst>
          </p:spPr>
          <p:txBody>
            <a:bodyPr/>
            <a:lstStyle/>
            <a:p>
              <a:pPr defTabSz="909955" fontAlgn="auto">
                <a:spcBef>
                  <a:spcPts val="0"/>
                </a:spcBef>
                <a:spcAft>
                  <a:spcPts val="0"/>
                </a:spcAft>
                <a:defRPr/>
              </a:pPr>
              <a:endParaRPr lang="zh-CN" altLang="en-US" sz="1505">
                <a:latin typeface="+mn-lt"/>
                <a:ea typeface="+mn-ea"/>
              </a:endParaRPr>
            </a:p>
          </p:txBody>
        </p:sp>
        <p:sp>
          <p:nvSpPr>
            <p:cNvPr id="23" name="TextBox 66">
              <a:extLst>
                <a:ext uri="{FF2B5EF4-FFF2-40B4-BE49-F238E27FC236}">
                  <a16:creationId xmlns:a16="http://schemas.microsoft.com/office/drawing/2014/main" id="{ABF16257-E58F-454D-884C-5B3A736CE7EA}"/>
                </a:ext>
              </a:extLst>
            </p:cNvPr>
            <p:cNvSpPr txBox="1"/>
            <p:nvPr/>
          </p:nvSpPr>
          <p:spPr>
            <a:xfrm>
              <a:off x="6616829" y="5005503"/>
              <a:ext cx="528088" cy="706222"/>
            </a:xfrm>
            <a:prstGeom prst="rect">
              <a:avLst/>
            </a:prstGeom>
            <a:noFill/>
          </p:spPr>
          <p:txBody>
            <a:bodyPr wrap="none">
              <a:spAutoFit/>
            </a:bodyPr>
            <a:lstStyle>
              <a:defPPr>
                <a:defRPr lang="zh-CN"/>
              </a:defPPr>
              <a:lvl1pPr>
                <a:defRPr sz="2800" b="1">
                  <a:solidFill>
                    <a:srgbClr val="F8F8F8"/>
                  </a:solidFill>
                  <a:latin typeface="+mj-ea"/>
                  <a:ea typeface="+mj-ea"/>
                </a:defRPr>
              </a:lvl1pPr>
            </a:lstStyle>
            <a:p>
              <a:pPr defTabSz="909955" fontAlgn="auto">
                <a:spcBef>
                  <a:spcPts val="0"/>
                </a:spcBef>
                <a:spcAft>
                  <a:spcPts val="0"/>
                </a:spcAft>
                <a:defRPr/>
              </a:pPr>
              <a:r>
                <a:rPr lang="en-US" altLang="zh-CN" sz="2635" dirty="0">
                  <a:latin typeface="+mj-lt"/>
                </a:rPr>
                <a:t>2</a:t>
              </a:r>
              <a:endParaRPr lang="zh-CN" altLang="en-US" sz="2635" dirty="0">
                <a:latin typeface="+mj-lt"/>
              </a:endParaRPr>
            </a:p>
          </p:txBody>
        </p:sp>
      </p:grpSp>
      <p:grpSp>
        <p:nvGrpSpPr>
          <p:cNvPr id="4" name="组合 25">
            <a:extLst>
              <a:ext uri="{FF2B5EF4-FFF2-40B4-BE49-F238E27FC236}">
                <a16:creationId xmlns:a16="http://schemas.microsoft.com/office/drawing/2014/main" id="{2B9D235F-DB84-4EFA-BC50-70C355720337}"/>
              </a:ext>
            </a:extLst>
          </p:cNvPr>
          <p:cNvGrpSpPr/>
          <p:nvPr/>
        </p:nvGrpSpPr>
        <p:grpSpPr>
          <a:xfrm>
            <a:off x="1161444" y="5114903"/>
            <a:ext cx="678117" cy="678015"/>
            <a:chOff x="6409426" y="4869160"/>
            <a:chExt cx="962086" cy="962084"/>
          </a:xfrm>
          <a:solidFill>
            <a:srgbClr val="7030A0"/>
          </a:solidFill>
        </p:grpSpPr>
        <p:sp>
          <p:nvSpPr>
            <p:cNvPr id="27" name="椭圆 26">
              <a:extLst>
                <a:ext uri="{FF2B5EF4-FFF2-40B4-BE49-F238E27FC236}">
                  <a16:creationId xmlns:a16="http://schemas.microsoft.com/office/drawing/2014/main" id="{C583D2DB-22A9-4EDE-BC9C-F9332D67B44D}"/>
                </a:ext>
              </a:extLst>
            </p:cNvPr>
            <p:cNvSpPr/>
            <p:nvPr/>
          </p:nvSpPr>
          <p:spPr bwMode="auto">
            <a:xfrm>
              <a:off x="6409426" y="4869160"/>
              <a:ext cx="962086" cy="962084"/>
            </a:xfrm>
            <a:prstGeom prst="ellipse">
              <a:avLst/>
            </a:prstGeom>
            <a:solidFill>
              <a:schemeClr val="accent4"/>
            </a:solidFill>
            <a:ln w="57150">
              <a:solidFill>
                <a:schemeClr val="bg1"/>
              </a:solidFill>
            </a:ln>
            <a:effectLst>
              <a:innerShdw blurRad="63500" dist="50800" dir="13500000">
                <a:prstClr val="black">
                  <a:alpha val="50000"/>
                </a:prstClr>
              </a:innerShdw>
            </a:effectLst>
          </p:spPr>
          <p:txBody>
            <a:bodyPr/>
            <a:lstStyle/>
            <a:p>
              <a:pPr defTabSz="909955" fontAlgn="auto">
                <a:spcBef>
                  <a:spcPts val="0"/>
                </a:spcBef>
                <a:spcAft>
                  <a:spcPts val="0"/>
                </a:spcAft>
                <a:defRPr/>
              </a:pPr>
              <a:endParaRPr lang="zh-CN" altLang="en-US" sz="1505">
                <a:latin typeface="+mn-lt"/>
                <a:ea typeface="+mn-ea"/>
              </a:endParaRPr>
            </a:p>
          </p:txBody>
        </p:sp>
        <p:sp>
          <p:nvSpPr>
            <p:cNvPr id="28" name="TextBox 66">
              <a:extLst>
                <a:ext uri="{FF2B5EF4-FFF2-40B4-BE49-F238E27FC236}">
                  <a16:creationId xmlns:a16="http://schemas.microsoft.com/office/drawing/2014/main" id="{FB11882B-3194-4341-A330-4356C1C835C6}"/>
                </a:ext>
              </a:extLst>
            </p:cNvPr>
            <p:cNvSpPr txBox="1"/>
            <p:nvPr/>
          </p:nvSpPr>
          <p:spPr>
            <a:xfrm>
              <a:off x="6616829" y="5005503"/>
              <a:ext cx="528088" cy="706222"/>
            </a:xfrm>
            <a:prstGeom prst="rect">
              <a:avLst/>
            </a:prstGeom>
            <a:noFill/>
          </p:spPr>
          <p:txBody>
            <a:bodyPr wrap="none">
              <a:spAutoFit/>
            </a:bodyPr>
            <a:lstStyle>
              <a:defPPr>
                <a:defRPr lang="zh-CN"/>
              </a:defPPr>
              <a:lvl1pPr>
                <a:defRPr sz="2800" b="1">
                  <a:solidFill>
                    <a:srgbClr val="F8F8F8"/>
                  </a:solidFill>
                  <a:latin typeface="+mj-ea"/>
                  <a:ea typeface="+mj-ea"/>
                </a:defRPr>
              </a:lvl1pPr>
            </a:lstStyle>
            <a:p>
              <a:pPr defTabSz="909955" fontAlgn="auto">
                <a:spcBef>
                  <a:spcPts val="0"/>
                </a:spcBef>
                <a:spcAft>
                  <a:spcPts val="0"/>
                </a:spcAft>
                <a:defRPr/>
              </a:pPr>
              <a:r>
                <a:rPr lang="en-US" altLang="zh-CN" sz="2635" dirty="0">
                  <a:latin typeface="+mj-lt"/>
                </a:rPr>
                <a:t>3</a:t>
              </a:r>
              <a:endParaRPr lang="zh-CN" altLang="en-US" sz="2635" dirty="0">
                <a:latin typeface="+mj-lt"/>
              </a:endParaRPr>
            </a:p>
          </p:txBody>
        </p:sp>
      </p:gr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027D8106-CEB5-4F67-A3B2-7D668B5F8A86}"/>
              </a:ext>
            </a:extLst>
          </p:cNvPr>
          <p:cNvSpPr/>
          <p:nvPr/>
        </p:nvSpPr>
        <p:spPr bwMode="auto">
          <a:xfrm>
            <a:off x="511175" y="1376363"/>
            <a:ext cx="5268913"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社会主要矛盾在历史发展中的作用</a:t>
            </a:r>
          </a:p>
        </p:txBody>
      </p:sp>
      <p:sp>
        <p:nvSpPr>
          <p:cNvPr id="7" name="文本框 6">
            <a:extLst>
              <a:ext uri="{FF2B5EF4-FFF2-40B4-BE49-F238E27FC236}">
                <a16:creationId xmlns:a16="http://schemas.microsoft.com/office/drawing/2014/main" id="{F37C0F99-99C3-4634-A10F-9EC1B23D7977}"/>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一、社会基本矛盾在历史发展中的作用</a:t>
            </a:r>
          </a:p>
        </p:txBody>
      </p:sp>
      <p:sp>
        <p:nvSpPr>
          <p:cNvPr id="38916" name="文本框 2">
            <a:extLst>
              <a:ext uri="{FF2B5EF4-FFF2-40B4-BE49-F238E27FC236}">
                <a16:creationId xmlns:a16="http://schemas.microsoft.com/office/drawing/2014/main" id="{A7B3D1F5-5EB4-4ACC-8A2E-BD5647D99305}"/>
              </a:ext>
            </a:extLst>
          </p:cNvPr>
          <p:cNvSpPr txBox="1">
            <a:spLocks noChangeArrowheads="1"/>
          </p:cNvSpPr>
          <p:nvPr/>
        </p:nvSpPr>
        <p:spPr bwMode="auto">
          <a:xfrm>
            <a:off x="1038225" y="4168775"/>
            <a:ext cx="706755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正确认识和把社会主要矛盾，是无产阶级政党正确判断形势和确立工作重心的客观依据。</a:t>
            </a:r>
          </a:p>
          <a:p>
            <a:pPr algn="just">
              <a:lnSpc>
                <a:spcPct val="120000"/>
              </a:lnSpc>
              <a:spcBef>
                <a:spcPts val="1400"/>
              </a:spcBef>
              <a:buFont typeface="Arial" panose="020B0604020202020204" pitchFamily="34" charset="0"/>
              <a:buNone/>
            </a:pPr>
            <a:r>
              <a:rPr lang="zh-CN" altLang="en-US" sz="2400" dirty="0"/>
              <a:t>社会主要矛盾及其转化的原理，对于指导中国特色社会主义实践具有重要意义。</a:t>
            </a:r>
          </a:p>
        </p:txBody>
      </p:sp>
      <p:grpSp>
        <p:nvGrpSpPr>
          <p:cNvPr id="38917" name="组合 4">
            <a:extLst>
              <a:ext uri="{FF2B5EF4-FFF2-40B4-BE49-F238E27FC236}">
                <a16:creationId xmlns:a16="http://schemas.microsoft.com/office/drawing/2014/main" id="{EDA0252C-A8E6-4758-B5E7-D8B8A391BEA2}"/>
              </a:ext>
            </a:extLst>
          </p:cNvPr>
          <p:cNvGrpSpPr>
            <a:grpSpLocks/>
          </p:cNvGrpSpPr>
          <p:nvPr/>
        </p:nvGrpSpPr>
        <p:grpSpPr bwMode="auto">
          <a:xfrm>
            <a:off x="1155700" y="2471738"/>
            <a:ext cx="6530975" cy="1366837"/>
            <a:chOff x="1156147" y="2472082"/>
            <a:chExt cx="6530528" cy="1366493"/>
          </a:xfrm>
        </p:grpSpPr>
        <p:sp>
          <p:nvSpPr>
            <p:cNvPr id="38918" name="文本框 1">
              <a:extLst>
                <a:ext uri="{FF2B5EF4-FFF2-40B4-BE49-F238E27FC236}">
                  <a16:creationId xmlns:a16="http://schemas.microsoft.com/office/drawing/2014/main" id="{99769866-469E-4992-89C1-1C2F60507CF7}"/>
                </a:ext>
              </a:extLst>
            </p:cNvPr>
            <p:cNvSpPr txBox="1">
              <a:spLocks noChangeArrowheads="1"/>
            </p:cNvSpPr>
            <p:nvPr/>
          </p:nvSpPr>
          <p:spPr bwMode="auto">
            <a:xfrm>
              <a:off x="1459136" y="2595303"/>
              <a:ext cx="5924550" cy="112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a:solidFill>
                    <a:srgbClr val="014D23"/>
                  </a:solidFill>
                </a:rPr>
                <a:t>社会基本矛盾：</a:t>
              </a:r>
              <a:r>
                <a:rPr lang="zh-CN" altLang="en-US" sz="2400"/>
                <a:t>其他一切社会矛盾的根源</a:t>
              </a:r>
            </a:p>
            <a:p>
              <a:pPr algn="just">
                <a:lnSpc>
                  <a:spcPct val="120000"/>
                </a:lnSpc>
                <a:spcBef>
                  <a:spcPts val="1400"/>
                </a:spcBef>
                <a:buFont typeface="Arial" panose="020B0604020202020204" pitchFamily="34" charset="0"/>
                <a:buNone/>
              </a:pPr>
              <a:r>
                <a:rPr lang="zh-CN" altLang="en-US" sz="2400" b="1">
                  <a:solidFill>
                    <a:srgbClr val="014D23"/>
                  </a:solidFill>
                </a:rPr>
                <a:t>社会主要矛盾：</a:t>
              </a:r>
              <a:r>
                <a:rPr lang="zh-CN" altLang="en-US" sz="2400"/>
                <a:t>社会基本矛盾的具体体现</a:t>
              </a:r>
            </a:p>
          </p:txBody>
        </p:sp>
        <p:sp>
          <p:nvSpPr>
            <p:cNvPr id="11" name="圆角矩形 4">
              <a:extLst>
                <a:ext uri="{FF2B5EF4-FFF2-40B4-BE49-F238E27FC236}">
                  <a16:creationId xmlns:a16="http://schemas.microsoft.com/office/drawing/2014/main" id="{A95C8F3C-DB60-465D-A279-B43B7EB7ADD4}"/>
                </a:ext>
              </a:extLst>
            </p:cNvPr>
            <p:cNvSpPr/>
            <p:nvPr/>
          </p:nvSpPr>
          <p:spPr bwMode="auto">
            <a:xfrm>
              <a:off x="1156147" y="2472082"/>
              <a:ext cx="6530528" cy="1366493"/>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a:extLst>
              <a:ext uri="{FF2B5EF4-FFF2-40B4-BE49-F238E27FC236}">
                <a16:creationId xmlns:a16="http://schemas.microsoft.com/office/drawing/2014/main" id="{58F7EA21-737D-4180-9DCD-06A91CC9EFE7}"/>
              </a:ext>
            </a:extLst>
          </p:cNvPr>
          <p:cNvSpPr/>
          <p:nvPr/>
        </p:nvSpPr>
        <p:spPr bwMode="auto">
          <a:xfrm>
            <a:off x="511175" y="1211263"/>
            <a:ext cx="5268913"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社会主要矛盾在历史发展中的作用</a:t>
            </a:r>
          </a:p>
        </p:txBody>
      </p:sp>
      <p:grpSp>
        <p:nvGrpSpPr>
          <p:cNvPr id="39939" name="组合 3">
            <a:extLst>
              <a:ext uri="{FF2B5EF4-FFF2-40B4-BE49-F238E27FC236}">
                <a16:creationId xmlns:a16="http://schemas.microsoft.com/office/drawing/2014/main" id="{AE55B8A7-A1ED-4F22-B3AA-788C44FAB11F}"/>
              </a:ext>
            </a:extLst>
          </p:cNvPr>
          <p:cNvGrpSpPr>
            <a:grpSpLocks/>
          </p:cNvGrpSpPr>
          <p:nvPr/>
        </p:nvGrpSpPr>
        <p:grpSpPr bwMode="auto">
          <a:xfrm>
            <a:off x="801688" y="2765425"/>
            <a:ext cx="7540625" cy="1612900"/>
            <a:chOff x="1001713" y="2673352"/>
            <a:chExt cx="7542212" cy="1612898"/>
          </a:xfrm>
        </p:grpSpPr>
        <p:sp>
          <p:nvSpPr>
            <p:cNvPr id="40972" name="文本框 3">
              <a:extLst>
                <a:ext uri="{FF2B5EF4-FFF2-40B4-BE49-F238E27FC236}">
                  <a16:creationId xmlns:a16="http://schemas.microsoft.com/office/drawing/2014/main" id="{11FE0CF4-CADA-46AD-8AED-0809C121A679}"/>
                </a:ext>
              </a:extLst>
            </p:cNvPr>
            <p:cNvSpPr txBox="1">
              <a:spLocks noChangeArrowheads="1"/>
            </p:cNvSpPr>
            <p:nvPr/>
          </p:nvSpPr>
          <p:spPr bwMode="auto">
            <a:xfrm>
              <a:off x="1457421" y="2787652"/>
              <a:ext cx="6630795" cy="1384298"/>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defRPr/>
              </a:pPr>
              <a:r>
                <a:rPr lang="zh-CN" altLang="en-US" sz="2400" dirty="0">
                  <a:latin typeface="+mj-ea"/>
                  <a:ea typeface="+mj-ea"/>
                  <a:sym typeface="+mn-ea"/>
                </a:rPr>
                <a:t>我国所要解决的主要矛盾是人民日益增长的物质文化需要同落后的社会生产之间的矛盾。</a:t>
              </a:r>
            </a:p>
            <a:p>
              <a:pPr algn="r">
                <a:lnSpc>
                  <a:spcPct val="120000"/>
                </a:lnSpc>
                <a:defRPr/>
              </a:pPr>
              <a:r>
                <a:rPr lang="en-US" altLang="zh-CN" sz="2400" dirty="0">
                  <a:latin typeface="+mj-ea"/>
                  <a:ea typeface="+mj-ea"/>
                  <a:sym typeface="+mn-ea"/>
                </a:rPr>
                <a:t>——</a:t>
              </a:r>
              <a:r>
                <a:rPr lang="zh-CN" altLang="en-US" sz="2400" dirty="0">
                  <a:latin typeface="+mj-ea"/>
                  <a:ea typeface="+mj-ea"/>
                  <a:sym typeface="+mn-ea"/>
                </a:rPr>
                <a:t>党的十一届六中全会（</a:t>
              </a:r>
              <a:r>
                <a:rPr lang="en-US" altLang="zh-CN" sz="2400" dirty="0">
                  <a:latin typeface="+mj-ea"/>
                  <a:ea typeface="+mj-ea"/>
                  <a:sym typeface="+mn-ea"/>
                </a:rPr>
                <a:t>1981</a:t>
              </a:r>
              <a:r>
                <a:rPr lang="zh-CN" altLang="en-US" sz="2400" dirty="0">
                  <a:latin typeface="+mj-ea"/>
                  <a:ea typeface="+mj-ea"/>
                  <a:sym typeface="+mn-ea"/>
                </a:rPr>
                <a:t>年）</a:t>
              </a:r>
            </a:p>
          </p:txBody>
        </p:sp>
        <p:sp>
          <p:nvSpPr>
            <p:cNvPr id="8" name="圆角矩形 234">
              <a:extLst>
                <a:ext uri="{FF2B5EF4-FFF2-40B4-BE49-F238E27FC236}">
                  <a16:creationId xmlns:a16="http://schemas.microsoft.com/office/drawing/2014/main" id="{9F7C7624-38A8-4A0C-9B5F-C750A2C7ECC2}"/>
                </a:ext>
              </a:extLst>
            </p:cNvPr>
            <p:cNvSpPr/>
            <p:nvPr/>
          </p:nvSpPr>
          <p:spPr bwMode="auto">
            <a:xfrm>
              <a:off x="1001713" y="2673352"/>
              <a:ext cx="7542212" cy="1612898"/>
            </a:xfrm>
            <a:prstGeom prst="roundRect">
              <a:avLst>
                <a:gd name="adj" fmla="val 6402"/>
              </a:avLst>
            </a:prstGeom>
            <a:noFill/>
            <a:ln w="19050" cap="flat" cmpd="sng" algn="ctr">
              <a:solidFill>
                <a:sysClr val="window" lastClr="FFFFFF">
                  <a:lumMod val="50000"/>
                </a:sysClr>
              </a:solidFill>
              <a:prstDash val="sysDot"/>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Calibri" panose="020F0502020204030204"/>
              </a:endParaRPr>
            </a:p>
          </p:txBody>
        </p:sp>
      </p:grpSp>
      <p:sp>
        <p:nvSpPr>
          <p:cNvPr id="12" name="文本框 11">
            <a:extLst>
              <a:ext uri="{FF2B5EF4-FFF2-40B4-BE49-F238E27FC236}">
                <a16:creationId xmlns:a16="http://schemas.microsoft.com/office/drawing/2014/main" id="{75C24633-8BB6-4F4F-8DFF-19A5408E6ECF}"/>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一、社会基本矛盾在历史发展中的作用</a:t>
            </a:r>
          </a:p>
        </p:txBody>
      </p:sp>
      <p:sp>
        <p:nvSpPr>
          <p:cNvPr id="39941" name="文本框 1">
            <a:extLst>
              <a:ext uri="{FF2B5EF4-FFF2-40B4-BE49-F238E27FC236}">
                <a16:creationId xmlns:a16="http://schemas.microsoft.com/office/drawing/2014/main" id="{E0A4ECC4-A2F6-49E3-8BCA-2997C6DAA0EB}"/>
              </a:ext>
            </a:extLst>
          </p:cNvPr>
          <p:cNvSpPr txBox="1">
            <a:spLocks noChangeArrowheads="1"/>
          </p:cNvSpPr>
          <p:nvPr/>
        </p:nvSpPr>
        <p:spPr bwMode="auto">
          <a:xfrm>
            <a:off x="1266825" y="2033588"/>
            <a:ext cx="66103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solidFill>
                  <a:srgbClr val="014D23"/>
                </a:solidFill>
              </a:rPr>
              <a:t>改革开放以来社会主要矛盾判断的两次变化</a:t>
            </a:r>
          </a:p>
        </p:txBody>
      </p:sp>
      <p:grpSp>
        <p:nvGrpSpPr>
          <p:cNvPr id="39942" name="组合 2">
            <a:extLst>
              <a:ext uri="{FF2B5EF4-FFF2-40B4-BE49-F238E27FC236}">
                <a16:creationId xmlns:a16="http://schemas.microsoft.com/office/drawing/2014/main" id="{8D719558-5A43-4664-892D-B3F077A78075}"/>
              </a:ext>
            </a:extLst>
          </p:cNvPr>
          <p:cNvGrpSpPr>
            <a:grpSpLocks/>
          </p:cNvGrpSpPr>
          <p:nvPr/>
        </p:nvGrpSpPr>
        <p:grpSpPr bwMode="auto">
          <a:xfrm>
            <a:off x="801688" y="4579938"/>
            <a:ext cx="7540625" cy="1612900"/>
            <a:chOff x="1001713" y="4487537"/>
            <a:chExt cx="7542212" cy="1612898"/>
          </a:xfrm>
        </p:grpSpPr>
        <p:sp>
          <p:nvSpPr>
            <p:cNvPr id="14" name="圆角矩形 234">
              <a:extLst>
                <a:ext uri="{FF2B5EF4-FFF2-40B4-BE49-F238E27FC236}">
                  <a16:creationId xmlns:a16="http://schemas.microsoft.com/office/drawing/2014/main" id="{73F48AAB-1411-4A89-9C03-18231DDCAD93}"/>
                </a:ext>
              </a:extLst>
            </p:cNvPr>
            <p:cNvSpPr/>
            <p:nvPr/>
          </p:nvSpPr>
          <p:spPr bwMode="auto">
            <a:xfrm>
              <a:off x="1001713" y="4487537"/>
              <a:ext cx="7542212" cy="1612898"/>
            </a:xfrm>
            <a:prstGeom prst="roundRect">
              <a:avLst>
                <a:gd name="adj" fmla="val 6402"/>
              </a:avLst>
            </a:prstGeom>
            <a:noFill/>
            <a:ln w="19050" cap="flat" cmpd="sng" algn="ctr">
              <a:solidFill>
                <a:sysClr val="window" lastClr="FFFFFF">
                  <a:lumMod val="50000"/>
                </a:sysClr>
              </a:solidFill>
              <a:prstDash val="sysDot"/>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Calibri" panose="020F0502020204030204"/>
              </a:endParaRPr>
            </a:p>
          </p:txBody>
        </p:sp>
        <p:sp>
          <p:nvSpPr>
            <p:cNvPr id="15" name="文本框 3">
              <a:extLst>
                <a:ext uri="{FF2B5EF4-FFF2-40B4-BE49-F238E27FC236}">
                  <a16:creationId xmlns:a16="http://schemas.microsoft.com/office/drawing/2014/main" id="{CA29E31C-7377-4A1D-80B9-4E01F60DF9FA}"/>
                </a:ext>
              </a:extLst>
            </p:cNvPr>
            <p:cNvSpPr txBox="1">
              <a:spLocks noChangeArrowheads="1"/>
            </p:cNvSpPr>
            <p:nvPr/>
          </p:nvSpPr>
          <p:spPr bwMode="auto">
            <a:xfrm>
              <a:off x="1457421" y="4601837"/>
              <a:ext cx="6835626" cy="1384298"/>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defRPr/>
              </a:pPr>
              <a:r>
                <a:rPr lang="zh-CN" altLang="en-US" sz="2400" dirty="0">
                  <a:latin typeface="+mj-ea"/>
                  <a:ea typeface="+mj-ea"/>
                  <a:sym typeface="+mn-ea"/>
                </a:rPr>
                <a:t> 我国社会主要矛盾已经转化为人民日益增长的美好生活需要和不平衡不充分的发展之间的矛盾。</a:t>
              </a:r>
            </a:p>
            <a:p>
              <a:pPr algn="r">
                <a:lnSpc>
                  <a:spcPct val="120000"/>
                </a:lnSpc>
                <a:defRPr/>
              </a:pPr>
              <a:r>
                <a:rPr lang="en-US" altLang="zh-CN" sz="2400" dirty="0">
                  <a:latin typeface="+mj-ea"/>
                  <a:ea typeface="+mj-ea"/>
                  <a:sym typeface="+mn-ea"/>
                </a:rPr>
                <a:t>——</a:t>
              </a:r>
              <a:r>
                <a:rPr lang="zh-CN" altLang="en-US" sz="2400" dirty="0">
                  <a:latin typeface="+mj-ea"/>
                  <a:ea typeface="+mj-ea"/>
                  <a:sym typeface="+mn-ea"/>
                </a:rPr>
                <a:t>党的十九大（</a:t>
              </a:r>
              <a:r>
                <a:rPr lang="en-US" altLang="zh-CN" sz="2400" dirty="0">
                  <a:latin typeface="+mj-ea"/>
                  <a:ea typeface="+mj-ea"/>
                  <a:sym typeface="+mn-ea"/>
                </a:rPr>
                <a:t>2017</a:t>
              </a:r>
              <a:r>
                <a:rPr lang="zh-CN" altLang="en-US" sz="2400" dirty="0">
                  <a:latin typeface="+mj-ea"/>
                  <a:ea typeface="+mj-ea"/>
                  <a:sym typeface="+mn-ea"/>
                </a:rPr>
                <a:t>年）</a:t>
              </a:r>
            </a:p>
          </p:txBody>
        </p:sp>
      </p:gr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5189F1B1-2B50-4407-8871-13B988903BAC}"/>
              </a:ext>
            </a:extLst>
          </p:cNvPr>
          <p:cNvSpPr/>
          <p:nvPr/>
        </p:nvSpPr>
        <p:spPr bwMode="auto">
          <a:xfrm>
            <a:off x="188913" y="1458913"/>
            <a:ext cx="8766175"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阶级和阶级斗争是人类社会发展到一定阶段才出现的社会现象</a:t>
            </a:r>
          </a:p>
        </p:txBody>
      </p:sp>
      <p:sp>
        <p:nvSpPr>
          <p:cNvPr id="11" name="文本框 10">
            <a:extLst>
              <a:ext uri="{FF2B5EF4-FFF2-40B4-BE49-F238E27FC236}">
                <a16:creationId xmlns:a16="http://schemas.microsoft.com/office/drawing/2014/main" id="{FEA7F009-F320-4DF0-8F31-BADCBC84418A}"/>
              </a:ext>
            </a:extLst>
          </p:cNvPr>
          <p:cNvSpPr txBox="1"/>
          <p:nvPr/>
        </p:nvSpPr>
        <p:spPr>
          <a:xfrm>
            <a:off x="0" y="211138"/>
            <a:ext cx="8293100" cy="523875"/>
          </a:xfrm>
          <a:prstGeom prst="rect">
            <a:avLst/>
          </a:prstGeom>
          <a:noFill/>
        </p:spPr>
        <p:txBody>
          <a:bodyPr>
            <a:spAutoFit/>
          </a:bodyPr>
          <a:lstStyle/>
          <a:p>
            <a:pPr algn="ctr">
              <a:defRPr/>
            </a:pPr>
            <a:r>
              <a:rPr lang="zh-CN" altLang="en-US" sz="2800" b="1" dirty="0">
                <a:solidFill>
                  <a:srgbClr val="FFFFFF"/>
                </a:solidFill>
                <a:effectLst>
                  <a:outerShdw blurRad="38100" dist="38100" dir="2700000" algn="tl">
                    <a:srgbClr val="000000">
                      <a:alpha val="43137"/>
                    </a:srgbClr>
                  </a:outerShdw>
                </a:effectLst>
                <a:latin typeface="+mn-ea"/>
                <a:ea typeface="+mn-ea"/>
                <a:sym typeface="+mn-ea"/>
              </a:rPr>
              <a:t>二、阶级斗争和社会革命在阶级社会发展中的作用</a:t>
            </a:r>
          </a:p>
        </p:txBody>
      </p:sp>
      <p:sp>
        <p:nvSpPr>
          <p:cNvPr id="40964" name="文本框 1">
            <a:extLst>
              <a:ext uri="{FF2B5EF4-FFF2-40B4-BE49-F238E27FC236}">
                <a16:creationId xmlns:a16="http://schemas.microsoft.com/office/drawing/2014/main" id="{35DB2B33-F045-43BD-8D9B-FF3F92B4D6C5}"/>
              </a:ext>
            </a:extLst>
          </p:cNvPr>
          <p:cNvSpPr txBox="1">
            <a:spLocks noChangeArrowheads="1"/>
          </p:cNvSpPr>
          <p:nvPr/>
        </p:nvSpPr>
        <p:spPr bwMode="auto">
          <a:xfrm>
            <a:off x="1119188" y="2611438"/>
            <a:ext cx="6905625"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阶级是一个经济范畴，也是一个历史范畴。阶级斗争根源于阶级之间物质利益的根本对立，根源于社会经济关系的冲突。</a:t>
            </a:r>
          </a:p>
        </p:txBody>
      </p:sp>
      <p:grpSp>
        <p:nvGrpSpPr>
          <p:cNvPr id="40965" name="组合 3">
            <a:extLst>
              <a:ext uri="{FF2B5EF4-FFF2-40B4-BE49-F238E27FC236}">
                <a16:creationId xmlns:a16="http://schemas.microsoft.com/office/drawing/2014/main" id="{CB48C954-C45E-404E-9AEC-31EAF893A475}"/>
              </a:ext>
            </a:extLst>
          </p:cNvPr>
          <p:cNvGrpSpPr>
            <a:grpSpLocks/>
          </p:cNvGrpSpPr>
          <p:nvPr/>
        </p:nvGrpSpPr>
        <p:grpSpPr bwMode="auto">
          <a:xfrm>
            <a:off x="1400175" y="4498975"/>
            <a:ext cx="6343650" cy="1309688"/>
            <a:chOff x="998540" y="4194175"/>
            <a:chExt cx="6344415" cy="1309913"/>
          </a:xfrm>
        </p:grpSpPr>
        <p:sp>
          <p:nvSpPr>
            <p:cNvPr id="41992" name="圆角矩形 4">
              <a:extLst>
                <a:ext uri="{FF2B5EF4-FFF2-40B4-BE49-F238E27FC236}">
                  <a16:creationId xmlns:a16="http://schemas.microsoft.com/office/drawing/2014/main" id="{EA8DBD9C-9647-4CE4-BAE5-0BA2F1DF0486}"/>
                </a:ext>
              </a:extLst>
            </p:cNvPr>
            <p:cNvSpPr>
              <a:spLocks noChangeArrowheads="1"/>
            </p:cNvSpPr>
            <p:nvPr/>
          </p:nvSpPr>
          <p:spPr bwMode="auto">
            <a:xfrm>
              <a:off x="998540" y="4194175"/>
              <a:ext cx="2294215" cy="1309913"/>
            </a:xfrm>
            <a:prstGeom prst="roundRect">
              <a:avLst>
                <a:gd name="adj" fmla="val 16667"/>
              </a:avLst>
            </a:prstGeom>
            <a:solidFill>
              <a:schemeClr val="accent4">
                <a:lumMod val="20000"/>
                <a:lumOff val="80000"/>
                <a:alpha val="6196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a:ea typeface="宋体" panose="02010600030101010101" pitchFamily="2" charset="-122"/>
              </a:endParaRPr>
            </a:p>
          </p:txBody>
        </p:sp>
        <p:sp>
          <p:nvSpPr>
            <p:cNvPr id="41994" name="圆角矩形 11">
              <a:extLst>
                <a:ext uri="{FF2B5EF4-FFF2-40B4-BE49-F238E27FC236}">
                  <a16:creationId xmlns:a16="http://schemas.microsoft.com/office/drawing/2014/main" id="{10A287FD-D7F5-4244-9915-622E16D94A40}"/>
                </a:ext>
              </a:extLst>
            </p:cNvPr>
            <p:cNvSpPr>
              <a:spLocks noChangeArrowheads="1"/>
            </p:cNvSpPr>
            <p:nvPr/>
          </p:nvSpPr>
          <p:spPr bwMode="auto">
            <a:xfrm>
              <a:off x="5050329" y="4194175"/>
              <a:ext cx="2292626" cy="1309913"/>
            </a:xfrm>
            <a:prstGeom prst="roundRect">
              <a:avLst>
                <a:gd name="adj" fmla="val 16667"/>
              </a:avLst>
            </a:prstGeom>
            <a:solidFill>
              <a:schemeClr val="accent4">
                <a:lumMod val="20000"/>
                <a:lumOff val="80000"/>
                <a:alpha val="6196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zh-CN" sz="2400" dirty="0">
                  <a:sym typeface="黑体" panose="02010609060101010101" pitchFamily="49" charset="-122"/>
                </a:rPr>
                <a:t>阶级斗争</a:t>
              </a:r>
              <a:endParaRPr lang="zh-CN" altLang="en-US" sz="2400" dirty="0">
                <a:sym typeface="+mn-ea"/>
              </a:endParaRPr>
            </a:p>
          </p:txBody>
        </p:sp>
        <p:sp>
          <p:nvSpPr>
            <p:cNvPr id="40968" name="右箭头 5">
              <a:extLst>
                <a:ext uri="{FF2B5EF4-FFF2-40B4-BE49-F238E27FC236}">
                  <a16:creationId xmlns:a16="http://schemas.microsoft.com/office/drawing/2014/main" id="{A8642071-FA33-46D7-A661-06B7CDA78052}"/>
                </a:ext>
              </a:extLst>
            </p:cNvPr>
            <p:cNvSpPr>
              <a:spLocks noChangeArrowheads="1"/>
            </p:cNvSpPr>
            <p:nvPr/>
          </p:nvSpPr>
          <p:spPr bwMode="auto">
            <a:xfrm>
              <a:off x="4050532" y="4625977"/>
              <a:ext cx="431800" cy="468312"/>
            </a:xfrm>
            <a:prstGeom prst="rightArrow">
              <a:avLst>
                <a:gd name="adj1" fmla="val 50000"/>
                <a:gd name="adj2" fmla="val 50000"/>
              </a:avLst>
            </a:prstGeom>
            <a:solidFill>
              <a:srgbClr val="FF9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40969" name="文本框 2">
              <a:extLst>
                <a:ext uri="{FF2B5EF4-FFF2-40B4-BE49-F238E27FC236}">
                  <a16:creationId xmlns:a16="http://schemas.microsoft.com/office/drawing/2014/main" id="{9FE13DBA-37F2-4D26-B7B4-0238ECE02099}"/>
                </a:ext>
              </a:extLst>
            </p:cNvPr>
            <p:cNvSpPr txBox="1">
              <a:spLocks noChangeArrowheads="1"/>
            </p:cNvSpPr>
            <p:nvPr/>
          </p:nvSpPr>
          <p:spPr bwMode="auto">
            <a:xfrm>
              <a:off x="1231517" y="4378874"/>
              <a:ext cx="1828800"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社会经济关系冲突</a:t>
              </a:r>
            </a:p>
          </p:txBody>
        </p:sp>
      </p:gr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CE9CB89D-527D-42AC-B260-61BAD4483D62}"/>
              </a:ext>
            </a:extLst>
          </p:cNvPr>
          <p:cNvSpPr/>
          <p:nvPr/>
        </p:nvSpPr>
        <p:spPr bwMode="auto">
          <a:xfrm>
            <a:off x="188913" y="1185863"/>
            <a:ext cx="601186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阶级斗争是阶级社会发展的直接动力</a:t>
            </a:r>
          </a:p>
        </p:txBody>
      </p:sp>
      <p:pic>
        <p:nvPicPr>
          <p:cNvPr id="41987" name="图片 1">
            <a:extLst>
              <a:ext uri="{FF2B5EF4-FFF2-40B4-BE49-F238E27FC236}">
                <a16:creationId xmlns:a16="http://schemas.microsoft.com/office/drawing/2014/main" id="{229F1FBF-4BDE-4EAA-88A9-26D0B0C81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363" y="3429000"/>
            <a:ext cx="3754437"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图片 2">
            <a:extLst>
              <a:ext uri="{FF2B5EF4-FFF2-40B4-BE49-F238E27FC236}">
                <a16:creationId xmlns:a16="http://schemas.microsoft.com/office/drawing/2014/main" id="{E96FFEAD-C8F5-44EF-A25B-5F1E7A57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3429000"/>
            <a:ext cx="2933700"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17DCDA29-19A2-4953-A127-4CD460880BE3}"/>
              </a:ext>
            </a:extLst>
          </p:cNvPr>
          <p:cNvSpPr txBox="1"/>
          <p:nvPr/>
        </p:nvSpPr>
        <p:spPr>
          <a:xfrm>
            <a:off x="0" y="211138"/>
            <a:ext cx="8293100" cy="523875"/>
          </a:xfrm>
          <a:prstGeom prst="rect">
            <a:avLst/>
          </a:prstGeom>
          <a:noFill/>
        </p:spPr>
        <p:txBody>
          <a:bodyPr>
            <a:spAutoFit/>
          </a:bodyPr>
          <a:lstStyle/>
          <a:p>
            <a:pPr algn="ctr">
              <a:defRPr/>
            </a:pPr>
            <a:r>
              <a:rPr lang="zh-CN" altLang="en-US" sz="2800" b="1" dirty="0">
                <a:solidFill>
                  <a:srgbClr val="FFFFFF"/>
                </a:solidFill>
                <a:effectLst>
                  <a:outerShdw blurRad="38100" dist="38100" dir="2700000" algn="tl">
                    <a:srgbClr val="000000">
                      <a:alpha val="43137"/>
                    </a:srgbClr>
                  </a:outerShdw>
                </a:effectLst>
                <a:latin typeface="+mn-ea"/>
                <a:ea typeface="+mn-ea"/>
                <a:sym typeface="+mn-ea"/>
              </a:rPr>
              <a:t>二、阶级斗争和社会革命在阶级社会发展中的作用</a:t>
            </a:r>
          </a:p>
        </p:txBody>
      </p:sp>
      <p:sp>
        <p:nvSpPr>
          <p:cNvPr id="41990" name="文本框 1">
            <a:extLst>
              <a:ext uri="{FF2B5EF4-FFF2-40B4-BE49-F238E27FC236}">
                <a16:creationId xmlns:a16="http://schemas.microsoft.com/office/drawing/2014/main" id="{53839438-5973-4CE8-95A7-8D9A3B925A3C}"/>
              </a:ext>
            </a:extLst>
          </p:cNvPr>
          <p:cNvSpPr txBox="1">
            <a:spLocks noChangeArrowheads="1"/>
          </p:cNvSpPr>
          <p:nvPr/>
        </p:nvSpPr>
        <p:spPr bwMode="auto">
          <a:xfrm>
            <a:off x="719138" y="1925638"/>
            <a:ext cx="77057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在阶级社会中，生产力和生产关系、经济基础和上层建筑的</a:t>
            </a:r>
            <a:r>
              <a:rPr lang="zh-CN" altLang="en-US" sz="2400" dirty="0">
                <a:highlight>
                  <a:srgbClr val="FFFF00"/>
                </a:highlight>
              </a:rPr>
              <a:t>矛盾必然会通过阶级斗争表现出来</a:t>
            </a:r>
            <a:r>
              <a:rPr lang="zh-CN" altLang="en-US" sz="2400" dirty="0"/>
              <a:t>。社会发展的经济动因与阶级斗争动力是联系在一起的。</a:t>
            </a:r>
          </a:p>
        </p:txBody>
      </p:sp>
      <p:sp>
        <p:nvSpPr>
          <p:cNvPr id="41991" name="文本框 2">
            <a:extLst>
              <a:ext uri="{FF2B5EF4-FFF2-40B4-BE49-F238E27FC236}">
                <a16:creationId xmlns:a16="http://schemas.microsoft.com/office/drawing/2014/main" id="{2E59D3DF-B3FC-4232-B0B3-43FD7B3454F9}"/>
              </a:ext>
            </a:extLst>
          </p:cNvPr>
          <p:cNvSpPr txBox="1">
            <a:spLocks noChangeArrowheads="1"/>
          </p:cNvSpPr>
          <p:nvPr/>
        </p:nvSpPr>
        <p:spPr bwMode="auto">
          <a:xfrm>
            <a:off x="1247775" y="5892800"/>
            <a:ext cx="33242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a:solidFill>
                  <a:srgbClr val="843C0B"/>
                </a:solidFill>
              </a:rPr>
              <a:t>英国资产阶级革命</a:t>
            </a:r>
          </a:p>
        </p:txBody>
      </p:sp>
      <p:sp>
        <p:nvSpPr>
          <p:cNvPr id="41992" name="文本框 12">
            <a:extLst>
              <a:ext uri="{FF2B5EF4-FFF2-40B4-BE49-F238E27FC236}">
                <a16:creationId xmlns:a16="http://schemas.microsoft.com/office/drawing/2014/main" id="{B067572C-3D7B-44EB-B209-2732C9D1F11F}"/>
              </a:ext>
            </a:extLst>
          </p:cNvPr>
          <p:cNvSpPr txBox="1">
            <a:spLocks noChangeArrowheads="1"/>
          </p:cNvSpPr>
          <p:nvPr/>
        </p:nvSpPr>
        <p:spPr bwMode="auto">
          <a:xfrm>
            <a:off x="5341938" y="5900738"/>
            <a:ext cx="255428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a:solidFill>
                  <a:srgbClr val="843C0B"/>
                </a:solidFill>
              </a:rPr>
              <a:t>法国大革命</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6FDB224-CF6F-4A69-8B37-BE4C67E31EA9}"/>
              </a:ext>
            </a:extLst>
          </p:cNvPr>
          <p:cNvSpPr/>
          <p:nvPr/>
        </p:nvSpPr>
        <p:spPr>
          <a:xfrm>
            <a:off x="604838" y="3095625"/>
            <a:ext cx="8129587" cy="2244725"/>
          </a:xfrm>
          <a:prstGeom prst="rect">
            <a:avLst/>
          </a:prstGeom>
          <a:solidFill>
            <a:srgbClr val="E8E8E6"/>
          </a:solidFill>
          <a:ln w="12700" cap="flat" cmpd="sng" algn="ctr">
            <a:solidFill>
              <a:srgbClr val="FFFFFF"/>
            </a:solidFill>
            <a:prstDash val="solid"/>
            <a:miter lim="800000"/>
          </a:ln>
          <a:effectLst/>
        </p:spPr>
        <p:txBody>
          <a:bodyPr lIns="68567" tIns="34284" rIns="68567" bIns="34284" anchor="ctr"/>
          <a:lstStyle/>
          <a:p>
            <a:pPr algn="ctr" defTabSz="914400" eaLnBrk="1" fontAlgn="auto" hangingPunct="1">
              <a:spcBef>
                <a:spcPts val="0"/>
              </a:spcBef>
              <a:spcAft>
                <a:spcPts val="0"/>
              </a:spcAft>
              <a:defRPr/>
            </a:pPr>
            <a:endParaRPr lang="zh-CN" altLang="en-US" kern="0">
              <a:solidFill>
                <a:prstClr val="white"/>
              </a:solidFill>
              <a:latin typeface="Arial" panose="020B0604020202020204"/>
            </a:endParaRPr>
          </a:p>
        </p:txBody>
      </p:sp>
      <p:sp>
        <p:nvSpPr>
          <p:cNvPr id="8" name="圆角矩形 15">
            <a:extLst>
              <a:ext uri="{FF2B5EF4-FFF2-40B4-BE49-F238E27FC236}">
                <a16:creationId xmlns:a16="http://schemas.microsoft.com/office/drawing/2014/main" id="{A13762CF-F174-4463-B601-711D73F1633F}"/>
              </a:ext>
            </a:extLst>
          </p:cNvPr>
          <p:cNvSpPr/>
          <p:nvPr/>
        </p:nvSpPr>
        <p:spPr bwMode="auto">
          <a:xfrm>
            <a:off x="188913" y="1154113"/>
            <a:ext cx="78692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马克思主义的阶级分析方法是认识阶级社会的科学方法</a:t>
            </a:r>
          </a:p>
        </p:txBody>
      </p:sp>
      <p:sp>
        <p:nvSpPr>
          <p:cNvPr id="9" name="文本框 8">
            <a:extLst>
              <a:ext uri="{FF2B5EF4-FFF2-40B4-BE49-F238E27FC236}">
                <a16:creationId xmlns:a16="http://schemas.microsoft.com/office/drawing/2014/main" id="{BF456E25-A777-4AF2-87D4-58F183A39100}"/>
              </a:ext>
            </a:extLst>
          </p:cNvPr>
          <p:cNvSpPr txBox="1"/>
          <p:nvPr/>
        </p:nvSpPr>
        <p:spPr>
          <a:xfrm>
            <a:off x="0" y="211138"/>
            <a:ext cx="8293100" cy="523875"/>
          </a:xfrm>
          <a:prstGeom prst="rect">
            <a:avLst/>
          </a:prstGeom>
          <a:noFill/>
        </p:spPr>
        <p:txBody>
          <a:bodyPr>
            <a:spAutoFit/>
          </a:bodyPr>
          <a:lstStyle/>
          <a:p>
            <a:pPr algn="ctr">
              <a:defRPr/>
            </a:pPr>
            <a:r>
              <a:rPr lang="zh-CN" altLang="en-US" sz="2800" b="1" dirty="0">
                <a:solidFill>
                  <a:srgbClr val="FFFFFF"/>
                </a:solidFill>
                <a:effectLst>
                  <a:outerShdw blurRad="38100" dist="38100" dir="2700000" algn="tl">
                    <a:srgbClr val="000000">
                      <a:alpha val="43137"/>
                    </a:srgbClr>
                  </a:outerShdw>
                </a:effectLst>
                <a:latin typeface="+mn-ea"/>
                <a:ea typeface="+mn-ea"/>
                <a:sym typeface="+mn-ea"/>
              </a:rPr>
              <a:t>二、阶级斗争和社会革命在阶级社会发展中的作用</a:t>
            </a:r>
          </a:p>
        </p:txBody>
      </p:sp>
      <p:sp>
        <p:nvSpPr>
          <p:cNvPr id="43013" name="文本框 1">
            <a:extLst>
              <a:ext uri="{FF2B5EF4-FFF2-40B4-BE49-F238E27FC236}">
                <a16:creationId xmlns:a16="http://schemas.microsoft.com/office/drawing/2014/main" id="{A5CEAE0B-7BDA-40AE-ADD1-1C65D0061BEA}"/>
              </a:ext>
            </a:extLst>
          </p:cNvPr>
          <p:cNvSpPr txBox="1">
            <a:spLocks noChangeArrowheads="1"/>
          </p:cNvSpPr>
          <p:nvPr/>
        </p:nvSpPr>
        <p:spPr bwMode="auto">
          <a:xfrm>
            <a:off x="804863" y="2027238"/>
            <a:ext cx="7534275"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坚持阶级分析方法，就是运用马克思主义的阶级和阶级斗争观点去观察和认识阶级社会的社会历史现象。</a:t>
            </a:r>
          </a:p>
        </p:txBody>
      </p:sp>
      <p:sp>
        <p:nvSpPr>
          <p:cNvPr id="43014" name="文本框 2">
            <a:extLst>
              <a:ext uri="{FF2B5EF4-FFF2-40B4-BE49-F238E27FC236}">
                <a16:creationId xmlns:a16="http://schemas.microsoft.com/office/drawing/2014/main" id="{B11F4D15-46D4-4DD8-B89E-FCA7C48BD6DB}"/>
              </a:ext>
            </a:extLst>
          </p:cNvPr>
          <p:cNvSpPr txBox="1">
            <a:spLocks noChangeArrowheads="1"/>
          </p:cNvSpPr>
          <p:nvPr/>
        </p:nvSpPr>
        <p:spPr bwMode="auto">
          <a:xfrm>
            <a:off x="1085850" y="3494358"/>
            <a:ext cx="6905625" cy="153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阶级分析方法要求</a:t>
            </a:r>
            <a:r>
              <a:rPr lang="zh-CN" altLang="zh-CN" sz="2000" kern="100" dirty="0">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全面、动态地</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分析阶级状况，分析各阶级的经济地位、政治立场和意识形态，准确把握各阶级之间的关系和阶级力量的对比及其变化，把握社会运动和社会生活的脉搏。</a:t>
            </a:r>
            <a:endParaRPr lang="zh-CN" altLang="en-US" sz="2800" dirty="0"/>
          </a:p>
        </p:txBody>
      </p:sp>
      <p:sp>
        <p:nvSpPr>
          <p:cNvPr id="43015" name="文本框 3">
            <a:extLst>
              <a:ext uri="{FF2B5EF4-FFF2-40B4-BE49-F238E27FC236}">
                <a16:creationId xmlns:a16="http://schemas.microsoft.com/office/drawing/2014/main" id="{64FFF4FC-F151-4754-BAF3-270200EEA31B}"/>
              </a:ext>
            </a:extLst>
          </p:cNvPr>
          <p:cNvSpPr txBox="1">
            <a:spLocks noChangeArrowheads="1"/>
          </p:cNvSpPr>
          <p:nvPr/>
        </p:nvSpPr>
        <p:spPr bwMode="auto">
          <a:xfrm>
            <a:off x="1530312" y="5426075"/>
            <a:ext cx="6016699"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dirty="0">
                <a:solidFill>
                  <a:srgbClr val="C00000"/>
                </a:solidFill>
              </a:rPr>
              <a:t>谁是我们的敌人、谁是我们的朋友，是革命的首要问题。</a:t>
            </a:r>
            <a:r>
              <a:rPr lang="en-US" altLang="zh-CN" sz="2400" b="1" dirty="0">
                <a:solidFill>
                  <a:srgbClr val="C00000"/>
                </a:solidFill>
              </a:rPr>
              <a:t>---</a:t>
            </a:r>
            <a:r>
              <a:rPr lang="zh-CN" altLang="en-US" sz="2400" b="1" dirty="0">
                <a:solidFill>
                  <a:srgbClr val="C00000"/>
                </a:solidFill>
              </a:rPr>
              <a:t>毛泽东</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3BB6C90F-1B87-4977-A35B-0714F609626E}"/>
              </a:ext>
            </a:extLst>
          </p:cNvPr>
          <p:cNvSpPr/>
          <p:nvPr/>
        </p:nvSpPr>
        <p:spPr bwMode="auto">
          <a:xfrm>
            <a:off x="569913" y="1211263"/>
            <a:ext cx="40782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社会革命的实质和作用</a:t>
            </a:r>
          </a:p>
        </p:txBody>
      </p:sp>
      <p:grpSp>
        <p:nvGrpSpPr>
          <p:cNvPr id="44035" name="组合 2">
            <a:extLst>
              <a:ext uri="{FF2B5EF4-FFF2-40B4-BE49-F238E27FC236}">
                <a16:creationId xmlns:a16="http://schemas.microsoft.com/office/drawing/2014/main" id="{CBC844A7-B2EA-4896-A86E-8A8BD2CF8C47}"/>
              </a:ext>
            </a:extLst>
          </p:cNvPr>
          <p:cNvGrpSpPr>
            <a:grpSpLocks/>
          </p:cNvGrpSpPr>
          <p:nvPr/>
        </p:nvGrpSpPr>
        <p:grpSpPr bwMode="auto">
          <a:xfrm>
            <a:off x="766763" y="3775075"/>
            <a:ext cx="7610475" cy="2384425"/>
            <a:chOff x="578242" y="3708400"/>
            <a:chExt cx="7610475" cy="2384425"/>
          </a:xfrm>
        </p:grpSpPr>
        <p:pic>
          <p:nvPicPr>
            <p:cNvPr id="44038" name="Picture 5">
              <a:extLst>
                <a:ext uri="{FF2B5EF4-FFF2-40B4-BE49-F238E27FC236}">
                  <a16:creationId xmlns:a16="http://schemas.microsoft.com/office/drawing/2014/main" id="{6376D124-9B54-488E-BAE7-24405F2F1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4" t="15611" r="9537" b="6058"/>
            <a:stretch>
              <a:fillRect/>
            </a:stretch>
          </p:blipFill>
          <p:spPr bwMode="auto">
            <a:xfrm>
              <a:off x="4348554" y="3708400"/>
              <a:ext cx="3840163" cy="238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6">
              <a:extLst>
                <a:ext uri="{FF2B5EF4-FFF2-40B4-BE49-F238E27FC236}">
                  <a16:creationId xmlns:a16="http://schemas.microsoft.com/office/drawing/2014/main" id="{7E702226-6B8B-464D-8012-A55C328CC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42" y="3708400"/>
              <a:ext cx="3684588"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文本框 7">
            <a:extLst>
              <a:ext uri="{FF2B5EF4-FFF2-40B4-BE49-F238E27FC236}">
                <a16:creationId xmlns:a16="http://schemas.microsoft.com/office/drawing/2014/main" id="{5B07CDB2-9F90-4C85-AF4E-CA4C067969F7}"/>
              </a:ext>
            </a:extLst>
          </p:cNvPr>
          <p:cNvSpPr txBox="1"/>
          <p:nvPr/>
        </p:nvSpPr>
        <p:spPr>
          <a:xfrm>
            <a:off x="0" y="211138"/>
            <a:ext cx="8293100" cy="523875"/>
          </a:xfrm>
          <a:prstGeom prst="rect">
            <a:avLst/>
          </a:prstGeom>
          <a:noFill/>
        </p:spPr>
        <p:txBody>
          <a:bodyPr>
            <a:spAutoFit/>
          </a:bodyPr>
          <a:lstStyle/>
          <a:p>
            <a:pPr algn="ctr">
              <a:defRPr/>
            </a:pPr>
            <a:r>
              <a:rPr lang="zh-CN" altLang="en-US" sz="2800" b="1" dirty="0">
                <a:solidFill>
                  <a:srgbClr val="FFFFFF"/>
                </a:solidFill>
                <a:effectLst>
                  <a:outerShdw blurRad="38100" dist="38100" dir="2700000" algn="tl">
                    <a:srgbClr val="000000">
                      <a:alpha val="43137"/>
                    </a:srgbClr>
                  </a:outerShdw>
                </a:effectLst>
                <a:latin typeface="+mn-ea"/>
                <a:ea typeface="+mn-ea"/>
                <a:sym typeface="+mn-ea"/>
              </a:rPr>
              <a:t>二、阶级斗争和社会革命在阶级社会发展中的作用</a:t>
            </a:r>
          </a:p>
        </p:txBody>
      </p:sp>
      <p:sp>
        <p:nvSpPr>
          <p:cNvPr id="44037" name="文本框 1">
            <a:extLst>
              <a:ext uri="{FF2B5EF4-FFF2-40B4-BE49-F238E27FC236}">
                <a16:creationId xmlns:a16="http://schemas.microsoft.com/office/drawing/2014/main" id="{C3221CE8-DD47-4946-8D56-DCAE515C93C4}"/>
              </a:ext>
            </a:extLst>
          </p:cNvPr>
          <p:cNvSpPr txBox="1">
            <a:spLocks noChangeArrowheads="1"/>
          </p:cNvSpPr>
          <p:nvPr/>
        </p:nvSpPr>
        <p:spPr bwMode="auto">
          <a:xfrm>
            <a:off x="633413" y="1993900"/>
            <a:ext cx="78771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社会革命根源于社会基本矛盾的尖锐化：阶级斗争表现为</a:t>
            </a:r>
            <a:r>
              <a:rPr lang="zh-CN" altLang="en-US" sz="2400" b="1" dirty="0">
                <a:solidFill>
                  <a:srgbClr val="014D23"/>
                </a:solidFill>
              </a:rPr>
              <a:t>经济</a:t>
            </a:r>
            <a:r>
              <a:rPr lang="zh-CN" altLang="en-US" sz="2400" dirty="0"/>
              <a:t>斗争、</a:t>
            </a:r>
            <a:r>
              <a:rPr lang="zh-CN" altLang="en-US" sz="2400" b="1" dirty="0">
                <a:solidFill>
                  <a:srgbClr val="014D23"/>
                </a:solidFill>
              </a:rPr>
              <a:t>政治</a:t>
            </a:r>
            <a:r>
              <a:rPr lang="zh-CN" altLang="en-US" sz="2400" dirty="0"/>
              <a:t>斗争、</a:t>
            </a:r>
            <a:r>
              <a:rPr lang="zh-CN" altLang="en-US" sz="2400" b="1" dirty="0">
                <a:solidFill>
                  <a:srgbClr val="014D23"/>
                </a:solidFill>
              </a:rPr>
              <a:t>思想</a:t>
            </a:r>
            <a:r>
              <a:rPr lang="zh-CN" altLang="en-US" sz="2400" dirty="0"/>
              <a:t>斗争。</a:t>
            </a:r>
          </a:p>
          <a:p>
            <a:pPr algn="just">
              <a:lnSpc>
                <a:spcPct val="120000"/>
              </a:lnSpc>
              <a:spcBef>
                <a:spcPts val="1400"/>
              </a:spcBef>
              <a:buFont typeface="Arial" panose="020B0604020202020204" pitchFamily="34" charset="0"/>
              <a:buNone/>
            </a:pPr>
            <a:r>
              <a:rPr lang="zh-CN" altLang="en-US" sz="2400" dirty="0"/>
              <a:t>革命对社会发展起巨大作用：</a:t>
            </a:r>
            <a:r>
              <a:rPr lang="zh-CN" altLang="en-US" sz="2400" b="1" dirty="0">
                <a:solidFill>
                  <a:srgbClr val="014D23"/>
                </a:solidFill>
              </a:rPr>
              <a:t>“革命是历史的火车头”。</a:t>
            </a:r>
            <a:endParaRPr lang="zh-CN" altLang="en-US" sz="2400" dirty="0"/>
          </a:p>
        </p:txBody>
      </p:sp>
      <p:sp>
        <p:nvSpPr>
          <p:cNvPr id="2" name="文本框 1">
            <a:extLst>
              <a:ext uri="{FF2B5EF4-FFF2-40B4-BE49-F238E27FC236}">
                <a16:creationId xmlns:a16="http://schemas.microsoft.com/office/drawing/2014/main" id="{3A4C362F-C5CB-4871-9C67-89E46E97389D}"/>
              </a:ext>
            </a:extLst>
          </p:cNvPr>
          <p:cNvSpPr txBox="1"/>
          <p:nvPr/>
        </p:nvSpPr>
        <p:spPr bwMode="auto">
          <a:xfrm>
            <a:off x="5114260" y="2520472"/>
            <a:ext cx="4029740" cy="348557"/>
          </a:xfrm>
          <a:prstGeom prst="rect">
            <a:avLst/>
          </a:prstGeom>
          <a:noFill/>
          <a:ln>
            <a:noFill/>
          </a:ln>
        </p:spPr>
        <p:txBody>
          <a:bodyPr wrap="square" rtlCol="0">
            <a:spAutoFit/>
          </a:bodyPr>
          <a:lstStyle/>
          <a:p>
            <a:pPr algn="just">
              <a:lnSpc>
                <a:spcPct val="120000"/>
              </a:lnSpc>
              <a:spcBef>
                <a:spcPts val="1400"/>
              </a:spcBef>
            </a:pPr>
            <a:r>
              <a:rPr lang="zh-CN" altLang="en-US" sz="1600" dirty="0">
                <a:latin typeface="楷体" panose="02010609060101010101" pitchFamily="49" charset="-122"/>
                <a:ea typeface="楷体" panose="02010609060101010101" pitchFamily="49" charset="-122"/>
              </a:rPr>
              <a:t>黑命贵、气候变化运动、国企改革等。</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3BB6C90F-1B87-4977-A35B-0714F609626E}"/>
              </a:ext>
            </a:extLst>
          </p:cNvPr>
          <p:cNvSpPr/>
          <p:nvPr/>
        </p:nvSpPr>
        <p:spPr bwMode="auto">
          <a:xfrm>
            <a:off x="569913" y="1211263"/>
            <a:ext cx="40782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社会革命的实质和作用</a:t>
            </a:r>
          </a:p>
        </p:txBody>
      </p:sp>
      <p:sp>
        <p:nvSpPr>
          <p:cNvPr id="8" name="文本框 7">
            <a:extLst>
              <a:ext uri="{FF2B5EF4-FFF2-40B4-BE49-F238E27FC236}">
                <a16:creationId xmlns:a16="http://schemas.microsoft.com/office/drawing/2014/main" id="{5B07CDB2-9F90-4C85-AF4E-CA4C067969F7}"/>
              </a:ext>
            </a:extLst>
          </p:cNvPr>
          <p:cNvSpPr txBox="1"/>
          <p:nvPr/>
        </p:nvSpPr>
        <p:spPr>
          <a:xfrm>
            <a:off x="0" y="211138"/>
            <a:ext cx="8293100" cy="523875"/>
          </a:xfrm>
          <a:prstGeom prst="rect">
            <a:avLst/>
          </a:prstGeom>
          <a:noFill/>
        </p:spPr>
        <p:txBody>
          <a:bodyPr>
            <a:spAutoFit/>
          </a:bodyPr>
          <a:lstStyle/>
          <a:p>
            <a:pPr algn="ctr">
              <a:defRPr/>
            </a:pPr>
            <a:r>
              <a:rPr lang="zh-CN" altLang="en-US" sz="2800" b="1" dirty="0">
                <a:solidFill>
                  <a:srgbClr val="FFFFFF"/>
                </a:solidFill>
                <a:effectLst>
                  <a:outerShdw blurRad="38100" dist="38100" dir="2700000" algn="tl">
                    <a:srgbClr val="000000">
                      <a:alpha val="43137"/>
                    </a:srgbClr>
                  </a:outerShdw>
                </a:effectLst>
                <a:latin typeface="+mn-ea"/>
                <a:ea typeface="+mn-ea"/>
                <a:sym typeface="+mn-ea"/>
              </a:rPr>
              <a:t>二、阶级斗争和社会革命在阶级社会发展中的作用</a:t>
            </a:r>
          </a:p>
        </p:txBody>
      </p:sp>
      <p:sp>
        <p:nvSpPr>
          <p:cNvPr id="44037" name="文本框 1">
            <a:extLst>
              <a:ext uri="{FF2B5EF4-FFF2-40B4-BE49-F238E27FC236}">
                <a16:creationId xmlns:a16="http://schemas.microsoft.com/office/drawing/2014/main" id="{C3221CE8-DD47-4946-8D56-DCAE515C93C4}"/>
              </a:ext>
            </a:extLst>
          </p:cNvPr>
          <p:cNvSpPr txBox="1">
            <a:spLocks noChangeArrowheads="1"/>
          </p:cNvSpPr>
          <p:nvPr/>
        </p:nvSpPr>
        <p:spPr bwMode="auto">
          <a:xfrm>
            <a:off x="569913" y="2587217"/>
            <a:ext cx="7877175" cy="243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zh-CN" sz="2000" kern="100" dirty="0">
                <a:effectLst/>
                <a:latin typeface="楷体" panose="02010609060101010101" pitchFamily="49" charset="-122"/>
                <a:ea typeface="楷体" panose="02010609060101010101" pitchFamily="49" charset="-122"/>
                <a:cs typeface="Times New Roman" panose="02020603050405020304" pitchFamily="18" charset="0"/>
              </a:rPr>
              <a:t>马克思主义重视社会革命的伟大作用，同时也不否认在阶级社会中改良作为革命的一种补充手段为争取劳动者境况的改善所起的作用。</a:t>
            </a:r>
            <a:r>
              <a:rPr lang="zh-CN" altLang="zh-CN" sz="2000" kern="1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马克思主义不拒绝改良，但反对改良主义。</a:t>
            </a:r>
            <a:endParaRPr lang="en-US" altLang="zh-CN" sz="2000" kern="1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endParaRPr>
          </a:p>
          <a:p>
            <a:pPr algn="just">
              <a:lnSpc>
                <a:spcPct val="120000"/>
              </a:lnSpc>
              <a:spcBef>
                <a:spcPts val="1400"/>
              </a:spcBef>
              <a:buFont typeface="Arial" panose="020B0604020202020204" pitchFamily="34" charset="0"/>
              <a:buNone/>
            </a:pPr>
            <a:r>
              <a:rPr lang="zh-CN" altLang="en-US" sz="2000" kern="100" dirty="0">
                <a:effectLst/>
                <a:latin typeface="楷体" panose="02010609060101010101" pitchFamily="49" charset="-122"/>
                <a:ea typeface="楷体" panose="02010609060101010101" pitchFamily="49" charset="-122"/>
                <a:cs typeface="Times New Roman" panose="02020603050405020304" pitchFamily="18" charset="0"/>
              </a:rPr>
              <a:t>因为在阶级尖锐对立的情况下，改良主义主张用改良代替社会革命，不触及深层次社会矛盾，因而不能根本扫除社会发展的障碍，甚至可能走向革命的反面，成为革命的绊脚石。</a:t>
            </a:r>
            <a:r>
              <a:rPr lang="en-US" altLang="zh-CN" sz="2000" kern="100" dirty="0">
                <a:effectLst/>
                <a:latin typeface="楷体" panose="02010609060101010101" pitchFamily="49" charset="-122"/>
                <a:ea typeface="楷体" panose="02010609060101010101" pitchFamily="49" charset="-122"/>
                <a:cs typeface="Times New Roman" panose="02020603050405020304" pitchFamily="18" charset="0"/>
              </a:rPr>
              <a:t>P148-149</a:t>
            </a: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074544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图片 3">
            <a:extLst>
              <a:ext uri="{FF2B5EF4-FFF2-40B4-BE49-F238E27FC236}">
                <a16:creationId xmlns:a16="http://schemas.microsoft.com/office/drawing/2014/main" id="{9F0D69DE-FDAC-4104-B121-9322C5A42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F1E4267D-371F-42EF-8050-9C124B3765CF}"/>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BF4BE5C9-3F84-4F22-BD6B-506FC8E6F77E}"/>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98442B86-9722-456B-9332-B564D4AE288C}"/>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91CCAAE4-6B61-4C3D-BF18-B29AF483F8EF}"/>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BB00630F-E87D-4DBE-8BBA-23EFE9DE1D1B}"/>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AC4449B9-EA62-46E0-BA5B-5623840BADB1}"/>
              </a:ext>
            </a:extLst>
          </p:cNvPr>
          <p:cNvSpPr txBox="1"/>
          <p:nvPr/>
        </p:nvSpPr>
        <p:spPr>
          <a:xfrm>
            <a:off x="1138406" y="253704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一、社会存在与社会意识</a:t>
            </a:r>
          </a:p>
        </p:txBody>
      </p:sp>
      <p:sp>
        <p:nvSpPr>
          <p:cNvPr id="114" name="文本框 113">
            <a:hlinkClick r:id="rId4" action="ppaction://hlinksldjump"/>
            <a:extLst>
              <a:ext uri="{FF2B5EF4-FFF2-40B4-BE49-F238E27FC236}">
                <a16:creationId xmlns:a16="http://schemas.microsoft.com/office/drawing/2014/main" id="{5B51EE6C-A691-439B-A8D8-A2FA45E44E44}"/>
              </a:ext>
            </a:extLst>
          </p:cNvPr>
          <p:cNvSpPr txBox="1"/>
          <p:nvPr/>
        </p:nvSpPr>
        <p:spPr>
          <a:xfrm>
            <a:off x="1138406" y="348912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二、社会基本矛盾及其运动规律</a:t>
            </a:r>
          </a:p>
        </p:txBody>
      </p:sp>
      <p:sp>
        <p:nvSpPr>
          <p:cNvPr id="115" name="文本框 114">
            <a:hlinkClick r:id="rId5" action="ppaction://hlinksldjump"/>
            <a:extLst>
              <a:ext uri="{FF2B5EF4-FFF2-40B4-BE49-F238E27FC236}">
                <a16:creationId xmlns:a16="http://schemas.microsoft.com/office/drawing/2014/main" id="{5C32C5F9-2DB3-4443-AACE-EA88A9A45D56}"/>
              </a:ext>
            </a:extLst>
          </p:cNvPr>
          <p:cNvSpPr txBox="1"/>
          <p:nvPr/>
        </p:nvSpPr>
        <p:spPr>
          <a:xfrm>
            <a:off x="1138406" y="444120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三、人类普遍交往与世界历史的形成发展</a:t>
            </a:r>
          </a:p>
        </p:txBody>
      </p:sp>
      <p:grpSp>
        <p:nvGrpSpPr>
          <p:cNvPr id="3" name="组合 1">
            <a:extLst>
              <a:ext uri="{FF2B5EF4-FFF2-40B4-BE49-F238E27FC236}">
                <a16:creationId xmlns:a16="http://schemas.microsoft.com/office/drawing/2014/main" id="{42850A48-043D-463D-9223-95CFECE9E511}"/>
              </a:ext>
            </a:extLst>
          </p:cNvPr>
          <p:cNvGrpSpPr>
            <a:grpSpLocks/>
          </p:cNvGrpSpPr>
          <p:nvPr/>
        </p:nvGrpSpPr>
        <p:grpSpPr bwMode="auto">
          <a:xfrm>
            <a:off x="0" y="0"/>
            <a:ext cx="9144000" cy="2084388"/>
            <a:chOff x="0" y="0"/>
            <a:chExt cx="9144000" cy="2084388"/>
          </a:xfrm>
        </p:grpSpPr>
        <p:pic>
          <p:nvPicPr>
            <p:cNvPr id="5130" name="图片 60">
              <a:extLst>
                <a:ext uri="{FF2B5EF4-FFF2-40B4-BE49-F238E27FC236}">
                  <a16:creationId xmlns:a16="http://schemas.microsoft.com/office/drawing/2014/main" id="{78A0614A-353A-4A19-9E90-907233DAE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a:extLst>
                <a:ext uri="{FF2B5EF4-FFF2-40B4-BE49-F238E27FC236}">
                  <a16:creationId xmlns:a16="http://schemas.microsoft.com/office/drawing/2014/main" id="{3A30CD92-F884-4F1C-91CD-808368184389}"/>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01</a:t>
              </a:r>
              <a:endParaRPr lang="zh-CN" altLang="en-US" sz="4800" b="1" i="1" kern="0" dirty="0">
                <a:solidFill>
                  <a:srgbClr val="014D23"/>
                </a:solidFill>
                <a:latin typeface="+mn-lt"/>
                <a:ea typeface="+mn-ea"/>
                <a:cs typeface="经典综艺体简" pitchFamily="49" charset="-122"/>
                <a:sym typeface="+mn-ea"/>
              </a:endParaRPr>
            </a:p>
          </p:txBody>
        </p:sp>
      </p:grpSp>
      <p:pic>
        <p:nvPicPr>
          <p:cNvPr id="5128" name="图片 115">
            <a:hlinkClick r:id="rId7" action="ppaction://hlinksldjump"/>
            <a:extLst>
              <a:ext uri="{FF2B5EF4-FFF2-40B4-BE49-F238E27FC236}">
                <a16:creationId xmlns:a16="http://schemas.microsoft.com/office/drawing/2014/main" id="{CD5CB61A-D5A9-4B7F-857D-0A5EE7343B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hlinkClick r:id="rId9" action="ppaction://hlinksldjump"/>
            <a:extLst>
              <a:ext uri="{FF2B5EF4-FFF2-40B4-BE49-F238E27FC236}">
                <a16:creationId xmlns:a16="http://schemas.microsoft.com/office/drawing/2014/main" id="{2CB4695A-FB6F-408D-B20C-6FD8BF32ACAE}"/>
              </a:ext>
            </a:extLst>
          </p:cNvPr>
          <p:cNvSpPr txBox="1"/>
          <p:nvPr/>
        </p:nvSpPr>
        <p:spPr>
          <a:xfrm>
            <a:off x="1138406" y="539328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四、社会形态更替的一般规律及特殊形式</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2"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a:extLst>
              <a:ext uri="{FF2B5EF4-FFF2-40B4-BE49-F238E27FC236}">
                <a16:creationId xmlns:a16="http://schemas.microsoft.com/office/drawing/2014/main" id="{0115DE43-59AB-4210-BF53-B28B6A146259}"/>
              </a:ext>
            </a:extLst>
          </p:cNvPr>
          <p:cNvSpPr/>
          <p:nvPr/>
        </p:nvSpPr>
        <p:spPr bwMode="auto">
          <a:xfrm>
            <a:off x="569913" y="1211263"/>
            <a:ext cx="24907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 改革和革命</a:t>
            </a:r>
          </a:p>
        </p:txBody>
      </p:sp>
      <p:sp>
        <p:nvSpPr>
          <p:cNvPr id="14" name="文本框 13">
            <a:extLst>
              <a:ext uri="{FF2B5EF4-FFF2-40B4-BE49-F238E27FC236}">
                <a16:creationId xmlns:a16="http://schemas.microsoft.com/office/drawing/2014/main" id="{B56E12B0-2978-44FA-86B3-552BE7932898}"/>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三、改革在社会发展中的作用</a:t>
            </a:r>
          </a:p>
        </p:txBody>
      </p:sp>
      <p:grpSp>
        <p:nvGrpSpPr>
          <p:cNvPr id="45060" name="组合 3">
            <a:extLst>
              <a:ext uri="{FF2B5EF4-FFF2-40B4-BE49-F238E27FC236}">
                <a16:creationId xmlns:a16="http://schemas.microsoft.com/office/drawing/2014/main" id="{36E73E5C-54C6-446D-AE96-A02679C3B44F}"/>
              </a:ext>
            </a:extLst>
          </p:cNvPr>
          <p:cNvGrpSpPr>
            <a:grpSpLocks/>
          </p:cNvGrpSpPr>
          <p:nvPr/>
        </p:nvGrpSpPr>
        <p:grpSpPr bwMode="auto">
          <a:xfrm>
            <a:off x="1655763" y="5534025"/>
            <a:ext cx="5832475" cy="792163"/>
            <a:chOff x="1547813" y="5570287"/>
            <a:chExt cx="5834062" cy="792163"/>
          </a:xfrm>
        </p:grpSpPr>
        <p:sp>
          <p:nvSpPr>
            <p:cNvPr id="46091" name="Oval 7">
              <a:extLst>
                <a:ext uri="{FF2B5EF4-FFF2-40B4-BE49-F238E27FC236}">
                  <a16:creationId xmlns:a16="http://schemas.microsoft.com/office/drawing/2014/main" id="{7AA8AB05-A05A-472D-A050-3F6FED775E0F}"/>
                </a:ext>
              </a:extLst>
            </p:cNvPr>
            <p:cNvSpPr>
              <a:spLocks noChangeArrowheads="1"/>
            </p:cNvSpPr>
            <p:nvPr/>
          </p:nvSpPr>
          <p:spPr bwMode="auto">
            <a:xfrm>
              <a:off x="1547813" y="5570287"/>
              <a:ext cx="2882096" cy="792163"/>
            </a:xfrm>
            <a:prstGeom prst="ellipse">
              <a:avLst/>
            </a:prstGeom>
            <a:solidFill>
              <a:schemeClr val="accent6">
                <a:lumMod val="20000"/>
                <a:lumOff val="80000"/>
              </a:schemeClr>
            </a:solidFill>
            <a:ln>
              <a:noFill/>
            </a:ln>
          </p:spPr>
          <p:txBody>
            <a:bodyPr wrap="none" anchor="ctr"/>
            <a:lstStyle>
              <a:lvl1pPr indent="26860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Bef>
                  <a:spcPct val="20000"/>
                </a:spcBef>
                <a:defRPr/>
              </a:pPr>
              <a:r>
                <a:rPr lang="zh-CN" altLang="en-US" sz="2400" b="1" dirty="0">
                  <a:latin typeface="+mj-ea"/>
                  <a:ea typeface="+mj-ea"/>
                  <a:sym typeface="+mn-ea"/>
                </a:rPr>
                <a:t>改革是部分质变  </a:t>
              </a:r>
            </a:p>
          </p:txBody>
        </p:sp>
        <p:sp>
          <p:nvSpPr>
            <p:cNvPr id="46092" name="Oval 8">
              <a:extLst>
                <a:ext uri="{FF2B5EF4-FFF2-40B4-BE49-F238E27FC236}">
                  <a16:creationId xmlns:a16="http://schemas.microsoft.com/office/drawing/2014/main" id="{DE9C689E-0D0F-4483-976C-F9E2C4B03EA7}"/>
                </a:ext>
              </a:extLst>
            </p:cNvPr>
            <p:cNvSpPr>
              <a:spLocks noChangeArrowheads="1"/>
            </p:cNvSpPr>
            <p:nvPr/>
          </p:nvSpPr>
          <p:spPr bwMode="auto">
            <a:xfrm>
              <a:off x="4501366" y="5570287"/>
              <a:ext cx="2880509" cy="720725"/>
            </a:xfrm>
            <a:prstGeom prst="ellipse">
              <a:avLst/>
            </a:prstGeom>
            <a:solidFill>
              <a:schemeClr val="accent6">
                <a:lumMod val="20000"/>
                <a:lumOff val="80000"/>
              </a:schemeClr>
            </a:solidFill>
            <a:ln>
              <a:noFill/>
            </a:ln>
          </p:spPr>
          <p:txBody>
            <a:bodyPr wrap="none" anchor="ctr"/>
            <a:lstStyle>
              <a:lvl1pPr indent="26860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Bef>
                  <a:spcPct val="20000"/>
                </a:spcBef>
                <a:defRPr/>
              </a:pPr>
              <a:r>
                <a:rPr lang="zh-CN" altLang="en-US" sz="2400" b="1" dirty="0">
                  <a:latin typeface="+mj-ea"/>
                  <a:ea typeface="+mj-ea"/>
                  <a:sym typeface="+mn-ea"/>
                </a:rPr>
                <a:t>革命是根本质变  </a:t>
              </a:r>
            </a:p>
          </p:txBody>
        </p:sp>
      </p:grpSp>
      <p:grpSp>
        <p:nvGrpSpPr>
          <p:cNvPr id="45061" name="组合 2">
            <a:extLst>
              <a:ext uri="{FF2B5EF4-FFF2-40B4-BE49-F238E27FC236}">
                <a16:creationId xmlns:a16="http://schemas.microsoft.com/office/drawing/2014/main" id="{994CE6EA-95D3-48B5-AD6D-32CE727C0827}"/>
              </a:ext>
            </a:extLst>
          </p:cNvPr>
          <p:cNvGrpSpPr>
            <a:grpSpLocks/>
          </p:cNvGrpSpPr>
          <p:nvPr/>
        </p:nvGrpSpPr>
        <p:grpSpPr bwMode="auto">
          <a:xfrm>
            <a:off x="1133475" y="3425825"/>
            <a:ext cx="6877050" cy="1697038"/>
            <a:chOff x="1435100" y="3534594"/>
            <a:chExt cx="6877050" cy="1697508"/>
          </a:xfrm>
        </p:grpSpPr>
        <p:sp>
          <p:nvSpPr>
            <p:cNvPr id="46087" name="Text Box 3">
              <a:extLst>
                <a:ext uri="{FF2B5EF4-FFF2-40B4-BE49-F238E27FC236}">
                  <a16:creationId xmlns:a16="http://schemas.microsoft.com/office/drawing/2014/main" id="{AE0BEA76-750D-4D80-B8AF-C746288E836C}"/>
                </a:ext>
              </a:extLst>
            </p:cNvPr>
            <p:cNvSpPr txBox="1">
              <a:spLocks noChangeArrowheads="1"/>
            </p:cNvSpPr>
            <p:nvPr/>
          </p:nvSpPr>
          <p:spPr bwMode="auto">
            <a:xfrm>
              <a:off x="1674813" y="4155479"/>
              <a:ext cx="3959225" cy="46209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b="1" dirty="0">
                  <a:solidFill>
                    <a:srgbClr val="008000"/>
                  </a:solidFill>
                  <a:latin typeface="+mj-ea"/>
                  <a:ea typeface="+mj-ea"/>
                  <a:sym typeface="+mn-ea"/>
                </a:rPr>
                <a:t> 生产力</a:t>
              </a:r>
              <a:r>
                <a:rPr lang="en-US" altLang="zh-CN" sz="2400" b="1" dirty="0">
                  <a:latin typeface="+mj-ea"/>
                  <a:ea typeface="+mj-ea"/>
                  <a:sym typeface="+mn-ea"/>
                </a:rPr>
                <a:t>——</a:t>
              </a:r>
              <a:r>
                <a:rPr lang="zh-CN" altLang="en-US" sz="2400" b="1" dirty="0">
                  <a:latin typeface="+mj-ea"/>
                  <a:ea typeface="+mj-ea"/>
                  <a:sym typeface="+mn-ea"/>
                </a:rPr>
                <a:t>——</a:t>
              </a:r>
              <a:r>
                <a:rPr lang="zh-CN" altLang="en-US" sz="2400" b="1" dirty="0">
                  <a:solidFill>
                    <a:schemeClr val="accent1">
                      <a:lumMod val="75000"/>
                    </a:schemeClr>
                  </a:solidFill>
                  <a:latin typeface="+mj-ea"/>
                  <a:ea typeface="+mj-ea"/>
                  <a:sym typeface="+mn-ea"/>
                </a:rPr>
                <a:t>生产关系</a:t>
              </a:r>
              <a:r>
                <a:rPr lang="zh-CN" altLang="en-US" sz="2400" b="1" dirty="0">
                  <a:solidFill>
                    <a:srgbClr val="800080"/>
                  </a:solidFill>
                  <a:latin typeface="+mj-ea"/>
                  <a:ea typeface="+mj-ea"/>
                  <a:sym typeface="+mn-ea"/>
                </a:rPr>
                <a:t>          </a:t>
              </a:r>
              <a:endParaRPr lang="zh-CN" altLang="en-US" sz="2400" b="1" dirty="0">
                <a:solidFill>
                  <a:srgbClr val="FF9900"/>
                </a:solidFill>
                <a:latin typeface="+mj-ea"/>
                <a:ea typeface="+mj-ea"/>
                <a:sym typeface="+mn-ea"/>
              </a:endParaRPr>
            </a:p>
          </p:txBody>
        </p:sp>
        <p:sp>
          <p:nvSpPr>
            <p:cNvPr id="46088" name="Text Box 4">
              <a:extLst>
                <a:ext uri="{FF2B5EF4-FFF2-40B4-BE49-F238E27FC236}">
                  <a16:creationId xmlns:a16="http://schemas.microsoft.com/office/drawing/2014/main" id="{C92E5F7F-5324-4155-92ED-FBB760D31DDD}"/>
                </a:ext>
              </a:extLst>
            </p:cNvPr>
            <p:cNvSpPr txBox="1">
              <a:spLocks noChangeArrowheads="1"/>
            </p:cNvSpPr>
            <p:nvPr/>
          </p:nvSpPr>
          <p:spPr bwMode="auto">
            <a:xfrm>
              <a:off x="1435100" y="3534594"/>
              <a:ext cx="1625600" cy="423980"/>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Bef>
                  <a:spcPct val="50000"/>
                </a:spcBef>
                <a:defRPr/>
              </a:pPr>
              <a:r>
                <a:rPr lang="zh-CN" altLang="en-US" sz="2400" dirty="0">
                  <a:latin typeface="+mj-ea"/>
                  <a:ea typeface="+mj-ea"/>
                  <a:sym typeface="+mn-ea"/>
                </a:rPr>
                <a:t>非常活跃</a:t>
              </a:r>
            </a:p>
          </p:txBody>
        </p:sp>
        <p:sp>
          <p:nvSpPr>
            <p:cNvPr id="46089" name="Text Box 5">
              <a:extLst>
                <a:ext uri="{FF2B5EF4-FFF2-40B4-BE49-F238E27FC236}">
                  <a16:creationId xmlns:a16="http://schemas.microsoft.com/office/drawing/2014/main" id="{06F2132A-7BF5-4432-8EF8-A3EA9FFDE139}"/>
                </a:ext>
              </a:extLst>
            </p:cNvPr>
            <p:cNvSpPr txBox="1">
              <a:spLocks noChangeArrowheads="1"/>
            </p:cNvSpPr>
            <p:nvPr/>
          </p:nvSpPr>
          <p:spPr bwMode="auto">
            <a:xfrm>
              <a:off x="3783013" y="3534594"/>
              <a:ext cx="1625600" cy="423980"/>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Bef>
                  <a:spcPct val="50000"/>
                </a:spcBef>
                <a:defRPr/>
              </a:pPr>
              <a:r>
                <a:rPr lang="zh-CN" altLang="en-US" sz="2400" dirty="0">
                  <a:latin typeface="+mj-ea"/>
                  <a:ea typeface="+mj-ea"/>
                  <a:sym typeface="+mn-ea"/>
                </a:rPr>
                <a:t>相对稳定</a:t>
              </a:r>
            </a:p>
          </p:txBody>
        </p:sp>
        <p:sp>
          <p:nvSpPr>
            <p:cNvPr id="46090" name="Text Box 6">
              <a:extLst>
                <a:ext uri="{FF2B5EF4-FFF2-40B4-BE49-F238E27FC236}">
                  <a16:creationId xmlns:a16="http://schemas.microsoft.com/office/drawing/2014/main" id="{213802E1-5A8A-4ACB-A4AE-68C3DE07D789}"/>
                </a:ext>
              </a:extLst>
            </p:cNvPr>
            <p:cNvSpPr txBox="1">
              <a:spLocks noChangeArrowheads="1"/>
            </p:cNvSpPr>
            <p:nvPr/>
          </p:nvSpPr>
          <p:spPr bwMode="auto">
            <a:xfrm>
              <a:off x="6823075" y="4193589"/>
              <a:ext cx="1320800" cy="423979"/>
            </a:xfrm>
            <a:prstGeom prst="rect">
              <a:avLst/>
            </a:prstGeom>
            <a:solidFill>
              <a:schemeClr val="accent4">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Bef>
                  <a:spcPct val="50000"/>
                </a:spcBef>
                <a:defRPr/>
              </a:pPr>
              <a:r>
                <a:rPr lang="zh-CN" altLang="en-US" sz="2400" dirty="0">
                  <a:latin typeface="+mj-ea"/>
                  <a:ea typeface="+mj-ea"/>
                  <a:sym typeface="+mn-ea"/>
                </a:rPr>
                <a:t>更稳定</a:t>
              </a:r>
            </a:p>
          </p:txBody>
        </p:sp>
        <p:sp>
          <p:nvSpPr>
            <p:cNvPr id="46093" name="TextBox 9">
              <a:extLst>
                <a:ext uri="{FF2B5EF4-FFF2-40B4-BE49-F238E27FC236}">
                  <a16:creationId xmlns:a16="http://schemas.microsoft.com/office/drawing/2014/main" id="{7E8DB7D3-68D6-47F0-B412-04EC32FEB701}"/>
                </a:ext>
              </a:extLst>
            </p:cNvPr>
            <p:cNvSpPr txBox="1">
              <a:spLocks noChangeArrowheads="1"/>
            </p:cNvSpPr>
            <p:nvPr/>
          </p:nvSpPr>
          <p:spPr bwMode="auto">
            <a:xfrm>
              <a:off x="3654425" y="4770011"/>
              <a:ext cx="4657725" cy="462091"/>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dirty="0">
                  <a:latin typeface="+mj-ea"/>
                  <a:ea typeface="+mj-ea"/>
                  <a:sym typeface="+mn-ea"/>
                </a:rPr>
                <a:t>（经济基础）</a:t>
              </a:r>
              <a:r>
                <a:rPr lang="en-US" altLang="zh-CN" sz="2400" dirty="0">
                  <a:latin typeface="+mj-ea"/>
                  <a:ea typeface="+mj-ea"/>
                  <a:sym typeface="+mn-ea"/>
                </a:rPr>
                <a:t>——</a:t>
              </a:r>
              <a:r>
                <a:rPr lang="zh-CN" altLang="en-US" sz="2400" dirty="0">
                  <a:latin typeface="+mj-ea"/>
                  <a:ea typeface="+mj-ea"/>
                  <a:sym typeface="+mn-ea"/>
                </a:rPr>
                <a:t>——上层建筑</a:t>
              </a:r>
            </a:p>
          </p:txBody>
        </p:sp>
      </p:grpSp>
      <p:sp>
        <p:nvSpPr>
          <p:cNvPr id="45062" name="AutoShape 105">
            <a:extLst>
              <a:ext uri="{FF2B5EF4-FFF2-40B4-BE49-F238E27FC236}">
                <a16:creationId xmlns:a16="http://schemas.microsoft.com/office/drawing/2014/main" id="{ED98746C-B431-4A62-ADD2-2613263F5566}"/>
              </a:ext>
            </a:extLst>
          </p:cNvPr>
          <p:cNvSpPr>
            <a:spLocks noChangeArrowheads="1"/>
          </p:cNvSpPr>
          <p:nvPr/>
        </p:nvSpPr>
        <p:spPr bwMode="auto">
          <a:xfrm>
            <a:off x="2028825" y="260350"/>
            <a:ext cx="5135563" cy="333375"/>
          </a:xfrm>
          <a:prstGeom prst="roundRect">
            <a:avLst>
              <a:gd name="adj" fmla="val 75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800">
              <a:solidFill>
                <a:schemeClr val="bg2"/>
              </a:solidFill>
              <a:latin typeface="黑体" panose="02010609060101010101" pitchFamily="49" charset="-122"/>
              <a:ea typeface="黑体" panose="02010609060101010101" pitchFamily="49" charset="-122"/>
            </a:endParaRPr>
          </a:p>
        </p:txBody>
      </p:sp>
      <p:sp>
        <p:nvSpPr>
          <p:cNvPr id="45063" name="文本框 1">
            <a:extLst>
              <a:ext uri="{FF2B5EF4-FFF2-40B4-BE49-F238E27FC236}">
                <a16:creationId xmlns:a16="http://schemas.microsoft.com/office/drawing/2014/main" id="{2929EE3D-0148-4254-8A5D-495BE33D51CF}"/>
              </a:ext>
            </a:extLst>
          </p:cNvPr>
          <p:cNvSpPr txBox="1">
            <a:spLocks noChangeArrowheads="1"/>
          </p:cNvSpPr>
          <p:nvPr/>
        </p:nvSpPr>
        <p:spPr bwMode="auto">
          <a:xfrm>
            <a:off x="785813" y="2073275"/>
            <a:ext cx="757237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改革和革命都是社会基本矛盾运动的必然产物，是生产关系和上层建筑一定要适合生产力发展的客观要求。</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a:extLst>
              <a:ext uri="{FF2B5EF4-FFF2-40B4-BE49-F238E27FC236}">
                <a16:creationId xmlns:a16="http://schemas.microsoft.com/office/drawing/2014/main" id="{F6F74238-7906-47D3-9052-3DB5098056EC}"/>
              </a:ext>
            </a:extLst>
          </p:cNvPr>
          <p:cNvSpPr/>
          <p:nvPr/>
        </p:nvSpPr>
        <p:spPr bwMode="auto">
          <a:xfrm>
            <a:off x="217488" y="1119188"/>
            <a:ext cx="28590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改革的巨大作用</a:t>
            </a:r>
          </a:p>
        </p:txBody>
      </p:sp>
      <p:pic>
        <p:nvPicPr>
          <p:cNvPr id="33795" name="Picture 2">
            <a:hlinkClick r:id="rId3"/>
            <a:extLst>
              <a:ext uri="{FF2B5EF4-FFF2-40B4-BE49-F238E27FC236}">
                <a16:creationId xmlns:a16="http://schemas.microsoft.com/office/drawing/2014/main" id="{BDC561BB-4EC9-4563-A3E6-558E2BD89A4D}"/>
              </a:ext>
            </a:extLst>
          </p:cNvPr>
          <p:cNvPicPr preferRelativeResize="0">
            <a:picLocks noChangeArrowheads="1"/>
          </p:cNvPicPr>
          <p:nvPr/>
        </p:nvPicPr>
        <p:blipFill>
          <a:blip r:embed="rId4" cstate="print"/>
          <a:srcRect/>
          <a:stretch>
            <a:fillRect/>
          </a:stretch>
        </p:blipFill>
        <p:spPr bwMode="auto">
          <a:xfrm>
            <a:off x="6122191" y="1699313"/>
            <a:ext cx="2617202" cy="1648800"/>
          </a:xfrm>
          <a:prstGeom prst="roundRect">
            <a:avLst>
              <a:gd name="adj" fmla="val 8594"/>
            </a:avLst>
          </a:prstGeom>
          <a:solidFill>
            <a:srgbClr val="FFFFFF">
              <a:shade val="85000"/>
            </a:srgbClr>
          </a:solidFill>
          <a:ln>
            <a:noFill/>
          </a:ln>
          <a:effectLst/>
        </p:spPr>
      </p:pic>
      <p:pic>
        <p:nvPicPr>
          <p:cNvPr id="33796" name="Picture 3">
            <a:hlinkClick r:id="rId5"/>
            <a:extLst>
              <a:ext uri="{FF2B5EF4-FFF2-40B4-BE49-F238E27FC236}">
                <a16:creationId xmlns:a16="http://schemas.microsoft.com/office/drawing/2014/main" id="{EBBED292-0785-4EA4-A88C-1444D1715927}"/>
              </a:ext>
            </a:extLst>
          </p:cNvPr>
          <p:cNvPicPr>
            <a:picLocks noChangeAspect="1" noChangeArrowheads="1"/>
          </p:cNvPicPr>
          <p:nvPr/>
        </p:nvPicPr>
        <p:blipFill>
          <a:blip r:embed="rId6" cstate="print"/>
          <a:srcRect/>
          <a:stretch>
            <a:fillRect/>
          </a:stretch>
        </p:blipFill>
        <p:spPr bwMode="auto">
          <a:xfrm>
            <a:off x="3262593" y="1699313"/>
            <a:ext cx="2618814" cy="1648437"/>
          </a:xfrm>
          <a:prstGeom prst="roundRect">
            <a:avLst>
              <a:gd name="adj" fmla="val 8594"/>
            </a:avLst>
          </a:prstGeom>
          <a:solidFill>
            <a:srgbClr val="FFFFFF">
              <a:shade val="85000"/>
            </a:srgbClr>
          </a:solidFill>
          <a:ln>
            <a:noFill/>
          </a:ln>
          <a:effectLst/>
        </p:spPr>
      </p:pic>
      <p:pic>
        <p:nvPicPr>
          <p:cNvPr id="33803" name="Picture 11">
            <a:extLst>
              <a:ext uri="{FF2B5EF4-FFF2-40B4-BE49-F238E27FC236}">
                <a16:creationId xmlns:a16="http://schemas.microsoft.com/office/drawing/2014/main" id="{E97B74A7-FBF7-46BC-9632-A244EB1DF87B}"/>
              </a:ext>
            </a:extLst>
          </p:cNvPr>
          <p:cNvPicPr preferRelativeResize="0">
            <a:picLocks noChangeArrowheads="1"/>
          </p:cNvPicPr>
          <p:nvPr/>
        </p:nvPicPr>
        <p:blipFill>
          <a:blip r:embed="rId7" cstate="print"/>
          <a:srcRect/>
          <a:stretch>
            <a:fillRect/>
          </a:stretch>
        </p:blipFill>
        <p:spPr bwMode="auto">
          <a:xfrm>
            <a:off x="3262593" y="4053073"/>
            <a:ext cx="2618814" cy="1648801"/>
          </a:xfrm>
          <a:prstGeom prst="roundRect">
            <a:avLst>
              <a:gd name="adj" fmla="val 8594"/>
            </a:avLst>
          </a:prstGeom>
          <a:solidFill>
            <a:srgbClr val="FFFFFF">
              <a:shade val="85000"/>
            </a:srgbClr>
          </a:solidFill>
          <a:ln>
            <a:noFill/>
          </a:ln>
          <a:effectLst/>
        </p:spPr>
      </p:pic>
      <p:pic>
        <p:nvPicPr>
          <p:cNvPr id="47111" name="Picture 15">
            <a:extLst>
              <a:ext uri="{FF2B5EF4-FFF2-40B4-BE49-F238E27FC236}">
                <a16:creationId xmlns:a16="http://schemas.microsoft.com/office/drawing/2014/main" id="{50F2E11D-35C9-448F-840F-CB2AE3D29F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238" y="1819275"/>
            <a:ext cx="204787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9E4858EA-EBDA-4F5F-8EE0-F5D5AE78C311}"/>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三、改革在社会发展中的作用</a:t>
            </a:r>
          </a:p>
        </p:txBody>
      </p:sp>
      <p:sp>
        <p:nvSpPr>
          <p:cNvPr id="47113" name="文本框 1">
            <a:extLst>
              <a:ext uri="{FF2B5EF4-FFF2-40B4-BE49-F238E27FC236}">
                <a16:creationId xmlns:a16="http://schemas.microsoft.com/office/drawing/2014/main" id="{DF5310C6-83CC-4D5B-A9D7-AE16128BAF6A}"/>
              </a:ext>
            </a:extLst>
          </p:cNvPr>
          <p:cNvSpPr txBox="1">
            <a:spLocks noChangeArrowheads="1"/>
          </p:cNvSpPr>
          <p:nvPr/>
        </p:nvSpPr>
        <p:spPr bwMode="auto">
          <a:xfrm>
            <a:off x="3165475" y="3417888"/>
            <a:ext cx="29559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solidFill>
                  <a:srgbClr val="843C0B"/>
                </a:solidFill>
              </a:rPr>
              <a:t>商鞅变法使秦国富强</a:t>
            </a:r>
          </a:p>
        </p:txBody>
      </p:sp>
      <p:sp>
        <p:nvSpPr>
          <p:cNvPr id="47114" name="文本框 2">
            <a:extLst>
              <a:ext uri="{FF2B5EF4-FFF2-40B4-BE49-F238E27FC236}">
                <a16:creationId xmlns:a16="http://schemas.microsoft.com/office/drawing/2014/main" id="{AEEF3183-5D2E-41F4-8284-00168675F980}"/>
              </a:ext>
            </a:extLst>
          </p:cNvPr>
          <p:cNvSpPr txBox="1">
            <a:spLocks noChangeArrowheads="1"/>
          </p:cNvSpPr>
          <p:nvPr/>
        </p:nvSpPr>
        <p:spPr bwMode="auto">
          <a:xfrm>
            <a:off x="6245225" y="3417888"/>
            <a:ext cx="23717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a:solidFill>
                  <a:srgbClr val="843C0B"/>
                </a:solidFill>
              </a:rPr>
              <a:t>罗斯福新政</a:t>
            </a:r>
          </a:p>
        </p:txBody>
      </p:sp>
      <p:sp>
        <p:nvSpPr>
          <p:cNvPr id="47115" name="文本框 3">
            <a:extLst>
              <a:ext uri="{FF2B5EF4-FFF2-40B4-BE49-F238E27FC236}">
                <a16:creationId xmlns:a16="http://schemas.microsoft.com/office/drawing/2014/main" id="{89C0BFAA-9667-40E4-9956-38154871B7F1}"/>
              </a:ext>
            </a:extLst>
          </p:cNvPr>
          <p:cNvSpPr txBox="1">
            <a:spLocks noChangeArrowheads="1"/>
          </p:cNvSpPr>
          <p:nvPr/>
        </p:nvSpPr>
        <p:spPr bwMode="auto">
          <a:xfrm>
            <a:off x="3165475" y="5840413"/>
            <a:ext cx="314483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solidFill>
                  <a:srgbClr val="843C0B"/>
                </a:solidFill>
              </a:rPr>
              <a:t>明治维新使日本强盛</a:t>
            </a:r>
          </a:p>
        </p:txBody>
      </p:sp>
      <p:sp>
        <p:nvSpPr>
          <p:cNvPr id="47116" name="文本框 4">
            <a:extLst>
              <a:ext uri="{FF2B5EF4-FFF2-40B4-BE49-F238E27FC236}">
                <a16:creationId xmlns:a16="http://schemas.microsoft.com/office/drawing/2014/main" id="{0D451529-23BC-4E29-917E-DF3A769ED711}"/>
              </a:ext>
            </a:extLst>
          </p:cNvPr>
          <p:cNvSpPr txBox="1">
            <a:spLocks noChangeArrowheads="1"/>
          </p:cNvSpPr>
          <p:nvPr/>
        </p:nvSpPr>
        <p:spPr bwMode="auto">
          <a:xfrm>
            <a:off x="630238" y="3143250"/>
            <a:ext cx="2047875"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是在一定程度上解决社会基本矛盾，促进生产力发展，推动社会进步的有效途径和手段。</a:t>
            </a:r>
          </a:p>
        </p:txBody>
      </p:sp>
      <p:sp>
        <p:nvSpPr>
          <p:cNvPr id="47117" name="文本框 5">
            <a:extLst>
              <a:ext uri="{FF2B5EF4-FFF2-40B4-BE49-F238E27FC236}">
                <a16:creationId xmlns:a16="http://schemas.microsoft.com/office/drawing/2014/main" id="{A2A2312B-28CB-4884-97B5-4A0DFA6F4456}"/>
              </a:ext>
            </a:extLst>
          </p:cNvPr>
          <p:cNvSpPr txBox="1">
            <a:spLocks noChangeArrowheads="1"/>
          </p:cNvSpPr>
          <p:nvPr/>
        </p:nvSpPr>
        <p:spPr bwMode="auto">
          <a:xfrm>
            <a:off x="6465888" y="5840413"/>
            <a:ext cx="23717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solidFill>
                  <a:srgbClr val="FF0000"/>
                </a:solidFill>
              </a:rPr>
              <a:t>中国的改革开放</a:t>
            </a:r>
          </a:p>
        </p:txBody>
      </p:sp>
      <p:pic>
        <p:nvPicPr>
          <p:cNvPr id="1026" name="Picture 2" descr="https://gimg2.baidu.com/image_search/src=http%3A%2F%2F5b0988e595225.cdn.sohucs.com%2Fimages%2F20190831%2F42feb9a80bb148fdb72406bec660358d.jpeg&amp;refer=http%3A%2F%2F5b0988e595225.cdn.sohucs.com&amp;app=2002&amp;size=f9999,10000&amp;q=a80&amp;n=0&amp;g=0n&amp;fmt=jpeg?sec=1636717301&amp;t=f60cce20a0270b9c0734d41cf095477c">
            <a:extLst>
              <a:ext uri="{FF2B5EF4-FFF2-40B4-BE49-F238E27FC236}">
                <a16:creationId xmlns:a16="http://schemas.microsoft.com/office/drawing/2014/main" id="{65346D7D-7FBC-4E39-9D8F-936E78CD6D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8059" y="4053073"/>
            <a:ext cx="2927831" cy="15396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FD0FE3B-5260-4E3E-87F5-6B7ED8E7F001}"/>
              </a:ext>
            </a:extLst>
          </p:cNvPr>
          <p:cNvSpPr txBox="1"/>
          <p:nvPr/>
        </p:nvSpPr>
        <p:spPr bwMode="auto">
          <a:xfrm>
            <a:off x="0" y="968714"/>
            <a:ext cx="9144000" cy="646331"/>
          </a:xfrm>
          <a:prstGeom prst="rect">
            <a:avLst/>
          </a:prstGeom>
          <a:noFill/>
          <a:ln>
            <a:noFill/>
          </a:ln>
        </p:spPr>
        <p:txBody>
          <a:bodyPr wrap="square">
            <a:spAutoFit/>
          </a:bodyPr>
          <a:lstStyle/>
          <a:p>
            <a:r>
              <a:rPr lang="zh-CN" altLang="en-US" b="1" i="0" dirty="0">
                <a:solidFill>
                  <a:srgbClr val="585858"/>
                </a:solidFill>
                <a:effectLst/>
                <a:latin typeface="微软雅黑" panose="020B0503020204020204" pitchFamily="34" charset="-122"/>
                <a:ea typeface="微软雅黑" panose="020B0503020204020204" pitchFamily="34" charset="-122"/>
              </a:rPr>
              <a:t>深圳（宝安）劳务工博物馆</a:t>
            </a:r>
            <a:r>
              <a:rPr lang="zh-CN" altLang="en-US" b="0" i="0" dirty="0">
                <a:solidFill>
                  <a:srgbClr val="585858"/>
                </a:solidFill>
                <a:effectLst/>
                <a:latin typeface="微软雅黑" panose="020B0503020204020204" pitchFamily="34" charset="-122"/>
                <a:ea typeface="微软雅黑" panose="020B0503020204020204" pitchFamily="34" charset="-122"/>
              </a:rPr>
              <a:t>是我国第一座以劳务工历史为题材的专题博物馆，是深圳改革开放历史的有力见证之一，被学者和专家誉为：全国第一家平民博物馆，劳动者的丰碑。</a:t>
            </a:r>
            <a:endParaRPr lang="zh-CN" altLang="en-US" dirty="0"/>
          </a:p>
        </p:txBody>
      </p:sp>
      <p:pic>
        <p:nvPicPr>
          <p:cNvPr id="1026" name="Picture 2" descr="街道边的建筑&#10;&#10;描述已自动生成">
            <a:extLst>
              <a:ext uri="{FF2B5EF4-FFF2-40B4-BE49-F238E27FC236}">
                <a16:creationId xmlns:a16="http://schemas.microsoft.com/office/drawing/2014/main" id="{A92C5CAD-9B39-496D-9F25-618BFD7A0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1921"/>
            <a:ext cx="3914775" cy="2273663"/>
          </a:xfrm>
          <a:prstGeom prst="rect">
            <a:avLst/>
          </a:prstGeom>
          <a:noFill/>
        </p:spPr>
      </p:pic>
      <p:sp>
        <p:nvSpPr>
          <p:cNvPr id="5" name="文本框 4">
            <a:extLst>
              <a:ext uri="{FF2B5EF4-FFF2-40B4-BE49-F238E27FC236}">
                <a16:creationId xmlns:a16="http://schemas.microsoft.com/office/drawing/2014/main" id="{BA84E952-372A-49FA-A8B6-F329907BB962}"/>
              </a:ext>
            </a:extLst>
          </p:cNvPr>
          <p:cNvSpPr txBox="1"/>
          <p:nvPr/>
        </p:nvSpPr>
        <p:spPr bwMode="auto">
          <a:xfrm>
            <a:off x="4260394" y="5889286"/>
            <a:ext cx="3914775" cy="646331"/>
          </a:xfrm>
          <a:prstGeom prst="rect">
            <a:avLst/>
          </a:prstGeom>
          <a:noFill/>
          <a:ln>
            <a:noFill/>
          </a:ln>
        </p:spPr>
        <p:txBody>
          <a:bodyPr wrap="square">
            <a:spAutoFit/>
          </a:bodyPr>
          <a:lstStyle/>
          <a:p>
            <a:r>
              <a:rPr lang="zh-CN" altLang="en-US" b="0" i="0" dirty="0">
                <a:solidFill>
                  <a:srgbClr val="333333"/>
                </a:solidFill>
                <a:effectLst/>
                <a:latin typeface="Helvetica Neue"/>
              </a:rPr>
              <a:t>首家“</a:t>
            </a:r>
            <a:r>
              <a:rPr lang="zh-CN" altLang="en-US" b="0" i="0" u="none" strike="noStrike" dirty="0">
                <a:effectLst/>
                <a:latin typeface="Helvetica Neue"/>
              </a:rPr>
              <a:t>三来一补</a:t>
            </a:r>
            <a:r>
              <a:rPr lang="zh-CN" altLang="en-US" b="0" i="0" dirty="0">
                <a:solidFill>
                  <a:srgbClr val="333333"/>
                </a:solidFill>
                <a:effectLst/>
                <a:latin typeface="Helvetica Neue"/>
              </a:rPr>
              <a:t>”外资企业</a:t>
            </a:r>
            <a:r>
              <a:rPr lang="en-US" altLang="zh-CN" b="0" i="0" dirty="0">
                <a:solidFill>
                  <a:srgbClr val="333333"/>
                </a:solidFill>
                <a:effectLst/>
                <a:latin typeface="Helvetica Neue"/>
              </a:rPr>
              <a:t>——</a:t>
            </a:r>
            <a:r>
              <a:rPr lang="zh-CN" altLang="en-US" b="0" i="0" dirty="0">
                <a:solidFill>
                  <a:srgbClr val="333333"/>
                </a:solidFill>
                <a:effectLst/>
                <a:latin typeface="Helvetica Neue"/>
              </a:rPr>
              <a:t>上屋怡高电业厂的旧址。</a:t>
            </a:r>
            <a:endParaRPr lang="zh-CN" altLang="en-US" dirty="0"/>
          </a:p>
        </p:txBody>
      </p:sp>
      <p:pic>
        <p:nvPicPr>
          <p:cNvPr id="6" name="图片 5">
            <a:extLst>
              <a:ext uri="{FF2B5EF4-FFF2-40B4-BE49-F238E27FC236}">
                <a16:creationId xmlns:a16="http://schemas.microsoft.com/office/drawing/2014/main" id="{16BD1F44-3C55-4CB4-8C19-26CA956B4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429" y="1761921"/>
            <a:ext cx="2979965" cy="3973286"/>
          </a:xfrm>
          <a:prstGeom prst="rect">
            <a:avLst/>
          </a:prstGeom>
        </p:spPr>
      </p:pic>
      <p:pic>
        <p:nvPicPr>
          <p:cNvPr id="8" name="图片 7">
            <a:extLst>
              <a:ext uri="{FF2B5EF4-FFF2-40B4-BE49-F238E27FC236}">
                <a16:creationId xmlns:a16="http://schemas.microsoft.com/office/drawing/2014/main" id="{08B72C9A-D45B-4708-AA17-021EE6BB061D}"/>
              </a:ext>
            </a:extLst>
          </p:cNvPr>
          <p:cNvPicPr>
            <a:picLocks noChangeAspect="1"/>
          </p:cNvPicPr>
          <p:nvPr/>
        </p:nvPicPr>
        <p:blipFill>
          <a:blip r:embed="rId4"/>
          <a:stretch>
            <a:fillRect/>
          </a:stretch>
        </p:blipFill>
        <p:spPr>
          <a:xfrm>
            <a:off x="0" y="3952875"/>
            <a:ext cx="3914775" cy="2905125"/>
          </a:xfrm>
          <a:prstGeom prst="rect">
            <a:avLst/>
          </a:prstGeom>
        </p:spPr>
      </p:pic>
      <p:pic>
        <p:nvPicPr>
          <p:cNvPr id="10" name="图片 9">
            <a:extLst>
              <a:ext uri="{FF2B5EF4-FFF2-40B4-BE49-F238E27FC236}">
                <a16:creationId xmlns:a16="http://schemas.microsoft.com/office/drawing/2014/main" id="{46696CCC-E8C7-444C-A3CA-9181DFB4B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4472" y="1758400"/>
            <a:ext cx="2979964" cy="3973285"/>
          </a:xfrm>
          <a:prstGeom prst="rect">
            <a:avLst/>
          </a:prstGeom>
        </p:spPr>
      </p:pic>
      <p:sp>
        <p:nvSpPr>
          <p:cNvPr id="11" name="文本框 10">
            <a:extLst>
              <a:ext uri="{FF2B5EF4-FFF2-40B4-BE49-F238E27FC236}">
                <a16:creationId xmlns:a16="http://schemas.microsoft.com/office/drawing/2014/main" id="{70D517FD-F2FC-4E76-8554-4FC3341E6D44}"/>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三、改革在社会发展中的作用</a:t>
            </a:r>
          </a:p>
        </p:txBody>
      </p:sp>
    </p:spTree>
    <p:extLst>
      <p:ext uri="{BB962C8B-B14F-4D97-AF65-F5344CB8AC3E}">
        <p14:creationId xmlns:p14="http://schemas.microsoft.com/office/powerpoint/2010/main" val="2666133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E37AC6F9-766C-47E5-8EBC-1FB30E4054CB}"/>
              </a:ext>
            </a:extLst>
          </p:cNvPr>
          <p:cNvSpPr/>
          <p:nvPr/>
        </p:nvSpPr>
        <p:spPr bwMode="auto">
          <a:xfrm>
            <a:off x="217488" y="1119188"/>
            <a:ext cx="28590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改革的巨大作用</a:t>
            </a:r>
          </a:p>
        </p:txBody>
      </p:sp>
      <p:pic>
        <p:nvPicPr>
          <p:cNvPr id="48131" name="图片 3">
            <a:extLst>
              <a:ext uri="{FF2B5EF4-FFF2-40B4-BE49-F238E27FC236}">
                <a16:creationId xmlns:a16="http://schemas.microsoft.com/office/drawing/2014/main" id="{5B8FC539-8EA3-49A4-868C-AAA7ED437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25" y="3265488"/>
            <a:ext cx="480695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938F0FA8-2987-4D48-A0E7-B980AF055987}"/>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三、改革在社会发展中的作用</a:t>
            </a:r>
          </a:p>
        </p:txBody>
      </p:sp>
      <p:sp>
        <p:nvSpPr>
          <p:cNvPr id="48133" name="文本框 1">
            <a:extLst>
              <a:ext uri="{FF2B5EF4-FFF2-40B4-BE49-F238E27FC236}">
                <a16:creationId xmlns:a16="http://schemas.microsoft.com/office/drawing/2014/main" id="{304F915D-0DD2-4D30-BA3A-8B83333CDC2B}"/>
              </a:ext>
            </a:extLst>
          </p:cNvPr>
          <p:cNvSpPr txBox="1">
            <a:spLocks noChangeArrowheads="1"/>
          </p:cNvSpPr>
          <p:nvPr/>
        </p:nvSpPr>
        <p:spPr bwMode="auto">
          <a:xfrm>
            <a:off x="261938" y="1851025"/>
            <a:ext cx="86201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十九大报告明确提出，</a:t>
            </a:r>
            <a:r>
              <a:rPr lang="zh-CN" altLang="en-US" sz="2400" dirty="0">
                <a:highlight>
                  <a:srgbClr val="FFFF00"/>
                </a:highlight>
              </a:rPr>
              <a:t>全面深化改革</a:t>
            </a:r>
            <a:r>
              <a:rPr lang="zh-CN" altLang="en-US" sz="2400" dirty="0"/>
              <a:t>总目标是完善和发展中国特色社会主义制度、推进国家治理体系和治理能力现代化。报告对重点领域和关键环节作出部署，传递出诸多改革着力点。</a:t>
            </a:r>
          </a:p>
        </p:txBody>
      </p:sp>
      <p:sp>
        <p:nvSpPr>
          <p:cNvPr id="48134" name="文本框 2">
            <a:extLst>
              <a:ext uri="{FF2B5EF4-FFF2-40B4-BE49-F238E27FC236}">
                <a16:creationId xmlns:a16="http://schemas.microsoft.com/office/drawing/2014/main" id="{C660164B-3DFE-4B4D-AE0B-8A558717262D}"/>
              </a:ext>
            </a:extLst>
          </p:cNvPr>
          <p:cNvSpPr txBox="1">
            <a:spLocks noChangeArrowheads="1"/>
          </p:cNvSpPr>
          <p:nvPr/>
        </p:nvSpPr>
        <p:spPr bwMode="auto">
          <a:xfrm>
            <a:off x="1900238" y="5889625"/>
            <a:ext cx="53435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a:solidFill>
                  <a:srgbClr val="843C0B"/>
                </a:solidFill>
              </a:rPr>
              <a:t>十九大“改革”相关话题报道高频词</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095D556A-6D7C-43E7-8F80-3A898AFF24C9}"/>
              </a:ext>
            </a:extLst>
          </p:cNvPr>
          <p:cNvSpPr/>
          <p:nvPr/>
        </p:nvSpPr>
        <p:spPr bwMode="auto">
          <a:xfrm>
            <a:off x="217488" y="1373188"/>
            <a:ext cx="69929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科学技术革命是推动经济和社会发展的强大杠杆</a:t>
            </a:r>
          </a:p>
        </p:txBody>
      </p:sp>
      <p:sp>
        <p:nvSpPr>
          <p:cNvPr id="9" name="文本框 8">
            <a:extLst>
              <a:ext uri="{FF2B5EF4-FFF2-40B4-BE49-F238E27FC236}">
                <a16:creationId xmlns:a16="http://schemas.microsoft.com/office/drawing/2014/main" id="{1FB4A21D-68B3-432C-B242-F0CD257BEA71}"/>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四、科学技术在社会发展中的作用</a:t>
            </a:r>
          </a:p>
        </p:txBody>
      </p:sp>
      <p:sp>
        <p:nvSpPr>
          <p:cNvPr id="50182" name="Text Box 2">
            <a:extLst>
              <a:ext uri="{FF2B5EF4-FFF2-40B4-BE49-F238E27FC236}">
                <a16:creationId xmlns:a16="http://schemas.microsoft.com/office/drawing/2014/main" id="{3B6A19F1-360C-4CF4-A305-414BD04069DB}"/>
              </a:ext>
            </a:extLst>
          </p:cNvPr>
          <p:cNvSpPr txBox="1">
            <a:spLocks noChangeArrowheads="1"/>
          </p:cNvSpPr>
          <p:nvPr/>
        </p:nvSpPr>
        <p:spPr bwMode="auto">
          <a:xfrm>
            <a:off x="941388" y="2501900"/>
            <a:ext cx="4292600" cy="1101725"/>
          </a:xfrm>
          <a:prstGeom prst="rect">
            <a:avLst/>
          </a:prstGeom>
          <a:noFill/>
          <a:ln w="19050">
            <a:solidFill>
              <a:srgbClr val="014D23"/>
            </a:solidFill>
            <a:prstDash val="sysDot"/>
            <a:miter lim="800000"/>
          </a:ln>
        </p:spPr>
        <p:txBody>
          <a:bodyPr wrap="none" lIns="251968" tIns="179959" rIns="251968" bIns="179959">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楷体" panose="02010609060101010101" pitchFamily="49" charset="-122"/>
              </a:rPr>
              <a:t>   “历史的有力的杠杆”</a:t>
            </a:r>
            <a:endParaRPr lang="en-US" altLang="zh-CN" sz="2400" dirty="0">
              <a:latin typeface="+mj-ea"/>
              <a:ea typeface="+mj-ea"/>
              <a:sym typeface="楷体" panose="02010609060101010101" pitchFamily="49" charset="-122"/>
            </a:endParaRPr>
          </a:p>
          <a:p>
            <a:pPr>
              <a:defRPr/>
            </a:pPr>
            <a:r>
              <a:rPr lang="zh-CN" altLang="en-US" sz="2400" dirty="0">
                <a:latin typeface="+mj-ea"/>
                <a:ea typeface="+mj-ea"/>
                <a:sym typeface="楷体" panose="02010609060101010101" pitchFamily="49" charset="-122"/>
              </a:rPr>
              <a:t>“最高意义上的革命力量” </a:t>
            </a:r>
          </a:p>
        </p:txBody>
      </p:sp>
      <p:pic>
        <p:nvPicPr>
          <p:cNvPr id="50181" name="Picture 6" descr="135200">
            <a:extLst>
              <a:ext uri="{FF2B5EF4-FFF2-40B4-BE49-F238E27FC236}">
                <a16:creationId xmlns:a16="http://schemas.microsoft.com/office/drawing/2014/main" id="{C0C66767-0816-4B96-8F88-590E099F2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8" y="3913188"/>
            <a:ext cx="4298950" cy="220821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7">
            <a:extLst>
              <a:ext uri="{FF2B5EF4-FFF2-40B4-BE49-F238E27FC236}">
                <a16:creationId xmlns:a16="http://schemas.microsoft.com/office/drawing/2014/main" id="{9C79B3A0-AB1D-4AAC-BFB3-2AF8FA60D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013" y="2501900"/>
            <a:ext cx="27051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5">
            <a:extLst>
              <a:ext uri="{FF2B5EF4-FFF2-40B4-BE49-F238E27FC236}">
                <a16:creationId xmlns:a16="http://schemas.microsoft.com/office/drawing/2014/main" id="{A1FBC291-FF3B-4DA6-8186-36777DC31003}"/>
              </a:ext>
            </a:extLst>
          </p:cNvPr>
          <p:cNvSpPr/>
          <p:nvPr/>
        </p:nvSpPr>
        <p:spPr bwMode="auto">
          <a:xfrm>
            <a:off x="217488" y="1154113"/>
            <a:ext cx="69929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科学技术革命是推动经济和社会发展的强大杠杆</a:t>
            </a:r>
          </a:p>
        </p:txBody>
      </p:sp>
      <p:sp>
        <p:nvSpPr>
          <p:cNvPr id="51202" name="Rectangle 2">
            <a:extLst>
              <a:ext uri="{FF2B5EF4-FFF2-40B4-BE49-F238E27FC236}">
                <a16:creationId xmlns:a16="http://schemas.microsoft.com/office/drawing/2014/main" id="{79E21D69-DBD4-4E37-AA51-6B5A2D928D0F}"/>
              </a:ext>
            </a:extLst>
          </p:cNvPr>
          <p:cNvSpPr>
            <a:spLocks noChangeArrowheads="1"/>
          </p:cNvSpPr>
          <p:nvPr/>
        </p:nvSpPr>
        <p:spPr bwMode="auto">
          <a:xfrm>
            <a:off x="468313" y="2479675"/>
            <a:ext cx="4283075" cy="46196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Clr>
                <a:srgbClr val="FFFF00"/>
              </a:buClr>
              <a:buFont typeface="Wingdings" panose="05000000000000000000" pitchFamily="2" charset="2"/>
              <a:buNone/>
              <a:defRPr/>
            </a:pPr>
            <a:r>
              <a:rPr lang="zh-CN" altLang="en-US" sz="2400" dirty="0">
                <a:latin typeface="+mj-ea"/>
                <a:ea typeface="+mj-ea"/>
                <a:sym typeface="+mn-ea"/>
              </a:rPr>
              <a:t>①对生产方式产生了深刻影响</a:t>
            </a:r>
          </a:p>
        </p:txBody>
      </p:sp>
      <p:pic>
        <p:nvPicPr>
          <p:cNvPr id="36872" name="Picture 4">
            <a:extLst>
              <a:ext uri="{FF2B5EF4-FFF2-40B4-BE49-F238E27FC236}">
                <a16:creationId xmlns:a16="http://schemas.microsoft.com/office/drawing/2014/main" id="{B0B53421-808A-470C-9803-9D1122095891}"/>
              </a:ext>
            </a:extLst>
          </p:cNvPr>
          <p:cNvPicPr>
            <a:picLocks noChangeAspect="1" noChangeArrowheads="1"/>
          </p:cNvPicPr>
          <p:nvPr/>
        </p:nvPicPr>
        <p:blipFill>
          <a:blip r:embed="rId2" cstate="print"/>
          <a:srcRect/>
          <a:stretch>
            <a:fillRect/>
          </a:stretch>
        </p:blipFill>
        <p:spPr bwMode="auto">
          <a:xfrm>
            <a:off x="6023477" y="1982737"/>
            <a:ext cx="2092324" cy="1455738"/>
          </a:xfrm>
          <a:prstGeom prst="roundRect">
            <a:avLst>
              <a:gd name="adj" fmla="val 8594"/>
            </a:avLst>
          </a:prstGeom>
          <a:solidFill>
            <a:srgbClr val="FFFFFF">
              <a:shade val="85000"/>
            </a:srgbClr>
          </a:solidFill>
          <a:ln>
            <a:noFill/>
          </a:ln>
          <a:effectLst/>
        </p:spPr>
      </p:pic>
      <p:sp>
        <p:nvSpPr>
          <p:cNvPr id="51204" name="Rectangle 6">
            <a:extLst>
              <a:ext uri="{FF2B5EF4-FFF2-40B4-BE49-F238E27FC236}">
                <a16:creationId xmlns:a16="http://schemas.microsoft.com/office/drawing/2014/main" id="{8FC25E89-F715-489D-AE52-977C4E0BEFF9}"/>
              </a:ext>
            </a:extLst>
          </p:cNvPr>
          <p:cNvSpPr>
            <a:spLocks noChangeArrowheads="1"/>
          </p:cNvSpPr>
          <p:nvPr/>
        </p:nvSpPr>
        <p:spPr bwMode="auto">
          <a:xfrm>
            <a:off x="5046663" y="3524250"/>
            <a:ext cx="3887787" cy="46196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Clr>
                <a:srgbClr val="FFFF00"/>
              </a:buClr>
              <a:buFont typeface="Wingdings" panose="05000000000000000000" pitchFamily="2" charset="2"/>
              <a:buNone/>
              <a:defRPr/>
            </a:pPr>
            <a:r>
              <a:rPr lang="zh-CN" altLang="en-US" sz="2400" dirty="0">
                <a:latin typeface="+mj-ea"/>
                <a:ea typeface="+mj-ea"/>
                <a:sym typeface="+mn-ea"/>
              </a:rPr>
              <a:t>③促进了思维方式</a:t>
            </a:r>
            <a:r>
              <a:rPr lang="zh-CN" altLang="en-US" sz="2400" dirty="0">
                <a:latin typeface="+mj-ea"/>
                <a:ea typeface="+mj-ea"/>
                <a:sym typeface="Arial" panose="020B0604020202020204" pitchFamily="34" charset="0"/>
              </a:rPr>
              <a:t>的</a:t>
            </a:r>
            <a:r>
              <a:rPr lang="zh-CN" altLang="en-US" sz="2400" dirty="0">
                <a:latin typeface="+mj-ea"/>
                <a:ea typeface="+mj-ea"/>
                <a:sym typeface="+mn-ea"/>
              </a:rPr>
              <a:t>变革</a:t>
            </a:r>
          </a:p>
        </p:txBody>
      </p:sp>
      <p:sp>
        <p:nvSpPr>
          <p:cNvPr id="51205" name="Rectangle 7">
            <a:extLst>
              <a:ext uri="{FF2B5EF4-FFF2-40B4-BE49-F238E27FC236}">
                <a16:creationId xmlns:a16="http://schemas.microsoft.com/office/drawing/2014/main" id="{44C6A2AE-8F34-424B-A78E-D26FFD6A7C62}"/>
              </a:ext>
            </a:extLst>
          </p:cNvPr>
          <p:cNvSpPr>
            <a:spLocks noChangeArrowheads="1"/>
          </p:cNvSpPr>
          <p:nvPr/>
        </p:nvSpPr>
        <p:spPr bwMode="auto">
          <a:xfrm>
            <a:off x="468313" y="3308350"/>
            <a:ext cx="4718050" cy="46196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Clr>
                <a:srgbClr val="FFFF00"/>
              </a:buClr>
              <a:buFont typeface="Wingdings" panose="05000000000000000000" pitchFamily="2" charset="2"/>
              <a:buNone/>
              <a:defRPr/>
            </a:pPr>
            <a:r>
              <a:rPr lang="zh-CN" altLang="en-US" sz="2400" dirty="0">
                <a:latin typeface="+mj-ea"/>
                <a:ea typeface="+mj-ea"/>
                <a:sym typeface="+mn-ea"/>
              </a:rPr>
              <a:t>②对生活方式产生了巨大影响</a:t>
            </a:r>
          </a:p>
        </p:txBody>
      </p:sp>
      <p:sp>
        <p:nvSpPr>
          <p:cNvPr id="51207" name="AutoShape 8">
            <a:extLst>
              <a:ext uri="{FF2B5EF4-FFF2-40B4-BE49-F238E27FC236}">
                <a16:creationId xmlns:a16="http://schemas.microsoft.com/office/drawing/2014/main" id="{23BB4B2C-3BAC-4F2F-B3F9-F915ECE360F1}"/>
              </a:ext>
            </a:extLst>
          </p:cNvPr>
          <p:cNvSpPr>
            <a:spLocks noChangeArrowheads="1"/>
          </p:cNvSpPr>
          <p:nvPr/>
        </p:nvSpPr>
        <p:spPr bwMode="auto">
          <a:xfrm>
            <a:off x="5176838" y="2725738"/>
            <a:ext cx="285750" cy="431800"/>
          </a:xfrm>
          <a:custGeom>
            <a:avLst/>
            <a:gdLst>
              <a:gd name="T0" fmla="*/ 2835182 w 21600"/>
              <a:gd name="T1" fmla="*/ 0 h 21600"/>
              <a:gd name="T2" fmla="*/ 2835182 w 21600"/>
              <a:gd name="T3" fmla="*/ 2158000 h 21600"/>
              <a:gd name="T4" fmla="*/ 590656 w 21600"/>
              <a:gd name="T5" fmla="*/ 2158000 h 21600"/>
              <a:gd name="T6" fmla="*/ 590656 w 21600"/>
              <a:gd name="T7" fmla="*/ 6474002 h 21600"/>
              <a:gd name="T8" fmla="*/ 2835182 w 21600"/>
              <a:gd name="T9" fmla="*/ 6474002 h 21600"/>
              <a:gd name="T10" fmla="*/ 2835182 w 21600"/>
              <a:gd name="T11" fmla="*/ 8632001 h 21600"/>
              <a:gd name="T12" fmla="*/ 3780235 w 21600"/>
              <a:gd name="T13" fmla="*/ 4316001 h 21600"/>
              <a:gd name="T14" fmla="*/ 2835182 w 21600"/>
              <a:gd name="T15" fmla="*/ 0 h 21600"/>
              <a:gd name="T16" fmla="*/ 236260 w 21600"/>
              <a:gd name="T17" fmla="*/ 2158000 h 21600"/>
              <a:gd name="T18" fmla="*/ 236260 w 21600"/>
              <a:gd name="T19" fmla="*/ 6474002 h 21600"/>
              <a:gd name="T20" fmla="*/ 472533 w 21600"/>
              <a:gd name="T21" fmla="*/ 6474002 h 21600"/>
              <a:gd name="T22" fmla="*/ 472533 w 21600"/>
              <a:gd name="T23" fmla="*/ 2158000 h 21600"/>
              <a:gd name="T24" fmla="*/ 236260 w 21600"/>
              <a:gd name="T25" fmla="*/ 2158000 h 21600"/>
              <a:gd name="T26" fmla="*/ 0 w 21600"/>
              <a:gd name="T27" fmla="*/ 2158000 h 21600"/>
              <a:gd name="T28" fmla="*/ 0 w 21600"/>
              <a:gd name="T29" fmla="*/ 6474002 h 21600"/>
              <a:gd name="T30" fmla="*/ 118136 w 21600"/>
              <a:gd name="T31" fmla="*/ 6474002 h 21600"/>
              <a:gd name="T32" fmla="*/ 118136 w 21600"/>
              <a:gd name="T33" fmla="*/ 2158000 h 21600"/>
              <a:gd name="T34" fmla="*/ 0 w 21600"/>
              <a:gd name="T35" fmla="*/ 215800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6877" name="Picture 13">
            <a:extLst>
              <a:ext uri="{FF2B5EF4-FFF2-40B4-BE49-F238E27FC236}">
                <a16:creationId xmlns:a16="http://schemas.microsoft.com/office/drawing/2014/main" id="{4821C4A2-8EF7-4BA2-B041-95D9ED9DF407}"/>
              </a:ext>
            </a:extLst>
          </p:cNvPr>
          <p:cNvPicPr>
            <a:picLocks noChangeAspect="1" noChangeArrowheads="1"/>
          </p:cNvPicPr>
          <p:nvPr/>
        </p:nvPicPr>
        <p:blipFill>
          <a:blip r:embed="rId3" cstate="print"/>
          <a:srcRect/>
          <a:stretch>
            <a:fillRect/>
          </a:stretch>
        </p:blipFill>
        <p:spPr bwMode="auto">
          <a:xfrm>
            <a:off x="1359123" y="4349189"/>
            <a:ext cx="2675318" cy="1934632"/>
          </a:xfrm>
          <a:prstGeom prst="roundRect">
            <a:avLst>
              <a:gd name="adj" fmla="val 8594"/>
            </a:avLst>
          </a:prstGeom>
          <a:solidFill>
            <a:srgbClr val="FFFFFF">
              <a:shade val="85000"/>
            </a:srgbClr>
          </a:solidFill>
          <a:ln>
            <a:noFill/>
          </a:ln>
          <a:effectLst/>
        </p:spPr>
      </p:pic>
      <p:sp>
        <p:nvSpPr>
          <p:cNvPr id="51209" name="AutoShape 14">
            <a:extLst>
              <a:ext uri="{FF2B5EF4-FFF2-40B4-BE49-F238E27FC236}">
                <a16:creationId xmlns:a16="http://schemas.microsoft.com/office/drawing/2014/main" id="{06296C8C-9E16-4C9E-AC18-8EE51ABBBAAE}"/>
              </a:ext>
            </a:extLst>
          </p:cNvPr>
          <p:cNvSpPr>
            <a:spLocks noChangeArrowheads="1"/>
          </p:cNvSpPr>
          <p:nvPr/>
        </p:nvSpPr>
        <p:spPr bwMode="auto">
          <a:xfrm rot="5460000">
            <a:off x="2466976" y="3856037"/>
            <a:ext cx="285750" cy="358775"/>
          </a:xfrm>
          <a:custGeom>
            <a:avLst/>
            <a:gdLst>
              <a:gd name="T0" fmla="*/ 2835182 w 21600"/>
              <a:gd name="T1" fmla="*/ 0 h 21600"/>
              <a:gd name="T2" fmla="*/ 2835182 w 21600"/>
              <a:gd name="T3" fmla="*/ 1489813 h 21600"/>
              <a:gd name="T4" fmla="*/ 590656 w 21600"/>
              <a:gd name="T5" fmla="*/ 1489813 h 21600"/>
              <a:gd name="T6" fmla="*/ 590656 w 21600"/>
              <a:gd name="T7" fmla="*/ 4469423 h 21600"/>
              <a:gd name="T8" fmla="*/ 2835182 w 21600"/>
              <a:gd name="T9" fmla="*/ 4469423 h 21600"/>
              <a:gd name="T10" fmla="*/ 2835182 w 21600"/>
              <a:gd name="T11" fmla="*/ 5959236 h 21600"/>
              <a:gd name="T12" fmla="*/ 3780235 w 21600"/>
              <a:gd name="T13" fmla="*/ 2979626 h 21600"/>
              <a:gd name="T14" fmla="*/ 2835182 w 21600"/>
              <a:gd name="T15" fmla="*/ 0 h 21600"/>
              <a:gd name="T16" fmla="*/ 236260 w 21600"/>
              <a:gd name="T17" fmla="*/ 1489813 h 21600"/>
              <a:gd name="T18" fmla="*/ 236260 w 21600"/>
              <a:gd name="T19" fmla="*/ 4469423 h 21600"/>
              <a:gd name="T20" fmla="*/ 472533 w 21600"/>
              <a:gd name="T21" fmla="*/ 4469423 h 21600"/>
              <a:gd name="T22" fmla="*/ 472533 w 21600"/>
              <a:gd name="T23" fmla="*/ 1489813 h 21600"/>
              <a:gd name="T24" fmla="*/ 236260 w 21600"/>
              <a:gd name="T25" fmla="*/ 1489813 h 21600"/>
              <a:gd name="T26" fmla="*/ 0 w 21600"/>
              <a:gd name="T27" fmla="*/ 1489813 h 21600"/>
              <a:gd name="T28" fmla="*/ 0 w 21600"/>
              <a:gd name="T29" fmla="*/ 4469423 h 21600"/>
              <a:gd name="T30" fmla="*/ 118136 w 21600"/>
              <a:gd name="T31" fmla="*/ 4469423 h 21600"/>
              <a:gd name="T32" fmla="*/ 118136 w 21600"/>
              <a:gd name="T33" fmla="*/ 1489813 h 21600"/>
              <a:gd name="T34" fmla="*/ 0 w 21600"/>
              <a:gd name="T35" fmla="*/ 1489813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6879" name="Picture 15">
            <a:extLst>
              <a:ext uri="{FF2B5EF4-FFF2-40B4-BE49-F238E27FC236}">
                <a16:creationId xmlns:a16="http://schemas.microsoft.com/office/drawing/2014/main" id="{BB22F1B3-6A3C-42F5-AAD2-C86E18ECDAB4}"/>
              </a:ext>
            </a:extLst>
          </p:cNvPr>
          <p:cNvPicPr>
            <a:picLocks noChangeAspect="1" noChangeArrowheads="1"/>
          </p:cNvPicPr>
          <p:nvPr/>
        </p:nvPicPr>
        <p:blipFill>
          <a:blip r:embed="rId4" cstate="print"/>
          <a:srcRect/>
          <a:stretch>
            <a:fillRect/>
          </a:stretch>
        </p:blipFill>
        <p:spPr bwMode="auto">
          <a:xfrm>
            <a:off x="6249491" y="4350207"/>
            <a:ext cx="1584326" cy="1952625"/>
          </a:xfrm>
          <a:prstGeom prst="roundRect">
            <a:avLst>
              <a:gd name="adj" fmla="val 8594"/>
            </a:avLst>
          </a:prstGeom>
          <a:solidFill>
            <a:srgbClr val="FFFFFF">
              <a:shade val="85000"/>
            </a:srgbClr>
          </a:solidFill>
          <a:ln>
            <a:noFill/>
          </a:ln>
          <a:effectLst/>
        </p:spPr>
      </p:pic>
      <p:sp>
        <p:nvSpPr>
          <p:cNvPr id="51211" name="AutoShape 14">
            <a:extLst>
              <a:ext uri="{FF2B5EF4-FFF2-40B4-BE49-F238E27FC236}">
                <a16:creationId xmlns:a16="http://schemas.microsoft.com/office/drawing/2014/main" id="{6C60D5A9-B5C2-4C5D-8744-946A9E42D5DA}"/>
              </a:ext>
            </a:extLst>
          </p:cNvPr>
          <p:cNvSpPr>
            <a:spLocks noChangeArrowheads="1"/>
          </p:cNvSpPr>
          <p:nvPr/>
        </p:nvSpPr>
        <p:spPr bwMode="auto">
          <a:xfrm rot="5460000">
            <a:off x="6799263" y="3973513"/>
            <a:ext cx="285750" cy="361950"/>
          </a:xfrm>
          <a:custGeom>
            <a:avLst/>
            <a:gdLst>
              <a:gd name="T0" fmla="*/ 2835182 w 21600"/>
              <a:gd name="T1" fmla="*/ 0 h 21600"/>
              <a:gd name="T2" fmla="*/ 2835182 w 21600"/>
              <a:gd name="T3" fmla="*/ 1516286 h 21600"/>
              <a:gd name="T4" fmla="*/ 590656 w 21600"/>
              <a:gd name="T5" fmla="*/ 1516286 h 21600"/>
              <a:gd name="T6" fmla="*/ 590656 w 21600"/>
              <a:gd name="T7" fmla="*/ 4548891 h 21600"/>
              <a:gd name="T8" fmla="*/ 2835182 w 21600"/>
              <a:gd name="T9" fmla="*/ 4548891 h 21600"/>
              <a:gd name="T10" fmla="*/ 2835182 w 21600"/>
              <a:gd name="T11" fmla="*/ 6065176 h 21600"/>
              <a:gd name="T12" fmla="*/ 3780235 w 21600"/>
              <a:gd name="T13" fmla="*/ 3032588 h 21600"/>
              <a:gd name="T14" fmla="*/ 2835182 w 21600"/>
              <a:gd name="T15" fmla="*/ 0 h 21600"/>
              <a:gd name="T16" fmla="*/ 236260 w 21600"/>
              <a:gd name="T17" fmla="*/ 1516286 h 21600"/>
              <a:gd name="T18" fmla="*/ 236260 w 21600"/>
              <a:gd name="T19" fmla="*/ 4548891 h 21600"/>
              <a:gd name="T20" fmla="*/ 472533 w 21600"/>
              <a:gd name="T21" fmla="*/ 4548891 h 21600"/>
              <a:gd name="T22" fmla="*/ 472533 w 21600"/>
              <a:gd name="T23" fmla="*/ 1516286 h 21600"/>
              <a:gd name="T24" fmla="*/ 236260 w 21600"/>
              <a:gd name="T25" fmla="*/ 1516286 h 21600"/>
              <a:gd name="T26" fmla="*/ 0 w 21600"/>
              <a:gd name="T27" fmla="*/ 1516286 h 21600"/>
              <a:gd name="T28" fmla="*/ 0 w 21600"/>
              <a:gd name="T29" fmla="*/ 4548891 h 21600"/>
              <a:gd name="T30" fmla="*/ 118136 w 21600"/>
              <a:gd name="T31" fmla="*/ 4548891 h 21600"/>
              <a:gd name="T32" fmla="*/ 118136 w 21600"/>
              <a:gd name="T33" fmla="*/ 1516286 h 21600"/>
              <a:gd name="T34" fmla="*/ 0 w 21600"/>
              <a:gd name="T35" fmla="*/ 151628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文本框 13">
            <a:extLst>
              <a:ext uri="{FF2B5EF4-FFF2-40B4-BE49-F238E27FC236}">
                <a16:creationId xmlns:a16="http://schemas.microsoft.com/office/drawing/2014/main" id="{614475E7-3551-498F-AFC6-CEBF1700AAAE}"/>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四、科学技术在社会发展中的作用</a:t>
            </a: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a:extLst>
              <a:ext uri="{FF2B5EF4-FFF2-40B4-BE49-F238E27FC236}">
                <a16:creationId xmlns:a16="http://schemas.microsoft.com/office/drawing/2014/main" id="{178FA108-9C85-41AD-BD07-17042D037DE6}"/>
              </a:ext>
            </a:extLst>
          </p:cNvPr>
          <p:cNvSpPr/>
          <p:nvPr/>
        </p:nvSpPr>
        <p:spPr bwMode="auto">
          <a:xfrm>
            <a:off x="217488" y="1304925"/>
            <a:ext cx="51466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科学技术的社会作用具有两重性</a:t>
            </a:r>
          </a:p>
        </p:txBody>
      </p:sp>
      <p:sp>
        <p:nvSpPr>
          <p:cNvPr id="52227" name="Text Box 3">
            <a:extLst>
              <a:ext uri="{FF2B5EF4-FFF2-40B4-BE49-F238E27FC236}">
                <a16:creationId xmlns:a16="http://schemas.microsoft.com/office/drawing/2014/main" id="{2BB91432-4F68-45A7-A66A-94DC07046B2D}"/>
              </a:ext>
            </a:extLst>
          </p:cNvPr>
          <p:cNvSpPr txBox="1">
            <a:spLocks noChangeArrowheads="1"/>
          </p:cNvSpPr>
          <p:nvPr/>
        </p:nvSpPr>
        <p:spPr bwMode="auto">
          <a:xfrm>
            <a:off x="3467100" y="2125663"/>
            <a:ext cx="54927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endParaRPr lang="zh-CN" altLang="en-US" sz="2400">
              <a:ea typeface="宋体" panose="02010600030101010101" pitchFamily="2" charset="-122"/>
            </a:endParaRPr>
          </a:p>
        </p:txBody>
      </p:sp>
      <p:pic>
        <p:nvPicPr>
          <p:cNvPr id="52228" name="Picture 11">
            <a:extLst>
              <a:ext uri="{FF2B5EF4-FFF2-40B4-BE49-F238E27FC236}">
                <a16:creationId xmlns:a16="http://schemas.microsoft.com/office/drawing/2014/main" id="{FECFE47A-E338-401A-A5FA-7E168976F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3694113"/>
            <a:ext cx="2943225"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15" descr="http://a1.att.hudong.com/56/42/14300000877827128875423878464.jpg">
            <a:extLst>
              <a:ext uri="{FF2B5EF4-FFF2-40B4-BE49-F238E27FC236}">
                <a16:creationId xmlns:a16="http://schemas.microsoft.com/office/drawing/2014/main" id="{009F7109-039C-46C5-9591-E77B5D407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25" r="2443"/>
          <a:stretch>
            <a:fillRect/>
          </a:stretch>
        </p:blipFill>
        <p:spPr bwMode="auto">
          <a:xfrm>
            <a:off x="1476375" y="3694113"/>
            <a:ext cx="280828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777851EF-EC09-42F1-9969-C9CED85CCDE4}"/>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四、科学技术在社会发展中的作用</a:t>
            </a:r>
          </a:p>
        </p:txBody>
      </p:sp>
      <p:sp>
        <p:nvSpPr>
          <p:cNvPr id="52231" name="文本框 1">
            <a:extLst>
              <a:ext uri="{FF2B5EF4-FFF2-40B4-BE49-F238E27FC236}">
                <a16:creationId xmlns:a16="http://schemas.microsoft.com/office/drawing/2014/main" id="{B7F47E09-6AE4-40C0-9EAB-79CCA6822AAE}"/>
              </a:ext>
            </a:extLst>
          </p:cNvPr>
          <p:cNvSpPr txBox="1">
            <a:spLocks noChangeArrowheads="1"/>
          </p:cNvSpPr>
          <p:nvPr/>
        </p:nvSpPr>
        <p:spPr bwMode="auto">
          <a:xfrm>
            <a:off x="920750" y="2125663"/>
            <a:ext cx="73025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科学技术像一把双刃剑，既能通过促进经济和社会发展以造福于人类，同时也可能在一定条件下对人类的生存和发展带来消极后果。</a:t>
            </a:r>
          </a:p>
        </p:txBody>
      </p:sp>
      <p:sp>
        <p:nvSpPr>
          <p:cNvPr id="52232" name="文本框 2">
            <a:extLst>
              <a:ext uri="{FF2B5EF4-FFF2-40B4-BE49-F238E27FC236}">
                <a16:creationId xmlns:a16="http://schemas.microsoft.com/office/drawing/2014/main" id="{987843CB-1130-49CA-9433-FBAEDB0EDEDB}"/>
              </a:ext>
            </a:extLst>
          </p:cNvPr>
          <p:cNvSpPr txBox="1">
            <a:spLocks noChangeArrowheads="1"/>
          </p:cNvSpPr>
          <p:nvPr/>
        </p:nvSpPr>
        <p:spPr bwMode="auto">
          <a:xfrm>
            <a:off x="1881188" y="5872163"/>
            <a:ext cx="1998662"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a:solidFill>
                  <a:srgbClr val="843C0B"/>
                </a:solidFill>
              </a:rPr>
              <a:t>克隆技术</a:t>
            </a:r>
          </a:p>
        </p:txBody>
      </p:sp>
      <p:sp>
        <p:nvSpPr>
          <p:cNvPr id="52233" name="文本框 3">
            <a:extLst>
              <a:ext uri="{FF2B5EF4-FFF2-40B4-BE49-F238E27FC236}">
                <a16:creationId xmlns:a16="http://schemas.microsoft.com/office/drawing/2014/main" id="{EAE6A8F4-5E77-4508-889E-FC7A4F44254D}"/>
              </a:ext>
            </a:extLst>
          </p:cNvPr>
          <p:cNvSpPr txBox="1">
            <a:spLocks noChangeArrowheads="1"/>
          </p:cNvSpPr>
          <p:nvPr/>
        </p:nvSpPr>
        <p:spPr bwMode="auto">
          <a:xfrm>
            <a:off x="5437188" y="5872163"/>
            <a:ext cx="1933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dirty="0">
                <a:solidFill>
                  <a:srgbClr val="843C0B"/>
                </a:solidFill>
              </a:rPr>
              <a:t>日本福岛</a:t>
            </a: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ïşlîḓe">
            <a:extLst>
              <a:ext uri="{FF2B5EF4-FFF2-40B4-BE49-F238E27FC236}">
                <a16:creationId xmlns:a16="http://schemas.microsoft.com/office/drawing/2014/main" id="{A1DF17C1-FB95-43C4-8856-353DA66D17F4}"/>
              </a:ext>
            </a:extLst>
          </p:cNvPr>
          <p:cNvGrpSpPr>
            <a:grpSpLocks/>
          </p:cNvGrpSpPr>
          <p:nvPr/>
        </p:nvGrpSpPr>
        <p:grpSpPr bwMode="auto">
          <a:xfrm>
            <a:off x="2214563" y="1927225"/>
            <a:ext cx="4714875" cy="2686050"/>
            <a:chOff x="2448694" y="1658841"/>
            <a:chExt cx="7294609" cy="4153896"/>
          </a:xfrm>
        </p:grpSpPr>
        <p:grpSp>
          <p:nvGrpSpPr>
            <p:cNvPr id="53257" name="íşļiḋê">
              <a:extLst>
                <a:ext uri="{FF2B5EF4-FFF2-40B4-BE49-F238E27FC236}">
                  <a16:creationId xmlns:a16="http://schemas.microsoft.com/office/drawing/2014/main" id="{6CA4B2EA-2621-429E-B4BE-57DF68C4B69C}"/>
                </a:ext>
              </a:extLst>
            </p:cNvPr>
            <p:cNvGrpSpPr>
              <a:grpSpLocks/>
            </p:cNvGrpSpPr>
            <p:nvPr/>
          </p:nvGrpSpPr>
          <p:grpSpPr bwMode="auto">
            <a:xfrm>
              <a:off x="2448694" y="1658841"/>
              <a:ext cx="7294609" cy="4153896"/>
              <a:chOff x="8540751" y="4843463"/>
              <a:chExt cx="8012112" cy="4562475"/>
            </a:xfrm>
          </p:grpSpPr>
          <p:sp>
            <p:nvSpPr>
              <p:cNvPr id="5" name="iṡḷídê">
                <a:extLst>
                  <a:ext uri="{FF2B5EF4-FFF2-40B4-BE49-F238E27FC236}">
                    <a16:creationId xmlns:a16="http://schemas.microsoft.com/office/drawing/2014/main" id="{47C16170-04DB-4DCF-9C90-86D2DB72016C}"/>
                  </a:ext>
                </a:extLst>
              </p:cNvPr>
              <p:cNvSpPr/>
              <p:nvPr/>
            </p:nvSpPr>
            <p:spPr bwMode="auto">
              <a:xfrm>
                <a:off x="9323078" y="4843463"/>
                <a:ext cx="6479829" cy="4422257"/>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6" name="ïsľîḓè">
                <a:extLst>
                  <a:ext uri="{FF2B5EF4-FFF2-40B4-BE49-F238E27FC236}">
                    <a16:creationId xmlns:a16="http://schemas.microsoft.com/office/drawing/2014/main" id="{9327B6D4-3E1F-4B58-806E-152B74E221EB}"/>
                  </a:ext>
                </a:extLst>
              </p:cNvPr>
              <p:cNvSpPr/>
              <p:nvPr/>
            </p:nvSpPr>
            <p:spPr bwMode="auto">
              <a:xfrm>
                <a:off x="8543448" y="9168646"/>
                <a:ext cx="8006717" cy="142915"/>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rgbClr val="FFFFFF">
                  <a:lumMod val="95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7" name="íṣliḑè">
                <a:extLst>
                  <a:ext uri="{FF2B5EF4-FFF2-40B4-BE49-F238E27FC236}">
                    <a16:creationId xmlns:a16="http://schemas.microsoft.com/office/drawing/2014/main" id="{1F99CE37-2505-4EAE-92AC-523BE31681DC}"/>
                  </a:ext>
                </a:extLst>
              </p:cNvPr>
              <p:cNvSpPr/>
              <p:nvPr/>
            </p:nvSpPr>
            <p:spPr bwMode="auto">
              <a:xfrm>
                <a:off x="8543448" y="9168646"/>
                <a:ext cx="8006717" cy="237292"/>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rgbClr val="778495"/>
                </a:solidFill>
                <a:miter lim="800000"/>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8" name="ïṥḻíḓè">
                <a:extLst>
                  <a:ext uri="{FF2B5EF4-FFF2-40B4-BE49-F238E27FC236}">
                    <a16:creationId xmlns:a16="http://schemas.microsoft.com/office/drawing/2014/main" id="{94C37B90-1ED3-4B9A-BFE8-BEE2F0385A08}"/>
                  </a:ext>
                </a:extLst>
              </p:cNvPr>
              <p:cNvSpPr/>
              <p:nvPr/>
            </p:nvSpPr>
            <p:spPr bwMode="auto">
              <a:xfrm>
                <a:off x="8540751" y="9311561"/>
                <a:ext cx="8012112" cy="94377"/>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9" name="íşḻíďê">
                <a:extLst>
                  <a:ext uri="{FF2B5EF4-FFF2-40B4-BE49-F238E27FC236}">
                    <a16:creationId xmlns:a16="http://schemas.microsoft.com/office/drawing/2014/main" id="{741352A0-B0A2-4405-9948-F52EEAB98FB9}"/>
                  </a:ext>
                </a:extLst>
              </p:cNvPr>
              <p:cNvSpPr/>
              <p:nvPr/>
            </p:nvSpPr>
            <p:spPr bwMode="auto">
              <a:xfrm>
                <a:off x="11980293" y="9168646"/>
                <a:ext cx="1141120" cy="88985"/>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0" name="iṩļîdè">
                <a:extLst>
                  <a:ext uri="{FF2B5EF4-FFF2-40B4-BE49-F238E27FC236}">
                    <a16:creationId xmlns:a16="http://schemas.microsoft.com/office/drawing/2014/main" id="{C295D8D2-DA62-4AB4-B7E9-906EA3BED45F}"/>
                  </a:ext>
                </a:extLst>
              </p:cNvPr>
              <p:cNvSpPr/>
              <p:nvPr/>
            </p:nvSpPr>
            <p:spPr bwMode="auto">
              <a:xfrm>
                <a:off x="12571086" y="4937841"/>
                <a:ext cx="37768" cy="35054"/>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grpSp>
        <p:sp>
          <p:nvSpPr>
            <p:cNvPr id="4" name="íṩ1îḋé">
              <a:extLst>
                <a:ext uri="{FF2B5EF4-FFF2-40B4-BE49-F238E27FC236}">
                  <a16:creationId xmlns:a16="http://schemas.microsoft.com/office/drawing/2014/main" id="{183A1611-1A7A-490A-B57C-E75A99C220D6}"/>
                </a:ext>
              </a:extLst>
            </p:cNvPr>
            <p:cNvSpPr/>
            <p:nvPr/>
          </p:nvSpPr>
          <p:spPr>
            <a:xfrm>
              <a:off x="3386923" y="1980450"/>
              <a:ext cx="5418151" cy="3417390"/>
            </a:xfrm>
            <a:prstGeom prst="rect">
              <a:avLst/>
            </a:prstGeom>
            <a:solidFill>
              <a:srgbClr val="FFFFFF"/>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kern="0">
                <a:solidFill>
                  <a:srgbClr val="FFFFFF"/>
                </a:solidFill>
                <a:latin typeface="+mn-ea"/>
                <a:ea typeface="+mn-ea"/>
              </a:endParaRPr>
            </a:p>
          </p:txBody>
        </p:sp>
      </p:grpSp>
      <p:pic>
        <p:nvPicPr>
          <p:cNvPr id="53251" name="Picture 10">
            <a:extLst>
              <a:ext uri="{FF2B5EF4-FFF2-40B4-BE49-F238E27FC236}">
                <a16:creationId xmlns:a16="http://schemas.microsoft.com/office/drawing/2014/main" id="{21403E82-9246-465A-A174-E0B97077E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7863"/>
          <a:stretch>
            <a:fillRect/>
          </a:stretch>
        </p:blipFill>
        <p:spPr bwMode="auto">
          <a:xfrm>
            <a:off x="2820988" y="2130425"/>
            <a:ext cx="3502025" cy="22526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53252" name="组合 28">
            <a:extLst>
              <a:ext uri="{FF2B5EF4-FFF2-40B4-BE49-F238E27FC236}">
                <a16:creationId xmlns:a16="http://schemas.microsoft.com/office/drawing/2014/main" id="{41E5AE70-0115-41B7-A8E3-B87CCA81859E}"/>
              </a:ext>
            </a:extLst>
          </p:cNvPr>
          <p:cNvGrpSpPr>
            <a:grpSpLocks/>
          </p:cNvGrpSpPr>
          <p:nvPr/>
        </p:nvGrpSpPr>
        <p:grpSpPr bwMode="auto">
          <a:xfrm>
            <a:off x="1676400" y="4684270"/>
            <a:ext cx="5791200" cy="877887"/>
            <a:chOff x="1964790" y="2412339"/>
            <a:chExt cx="5793697" cy="877689"/>
          </a:xfrm>
        </p:grpSpPr>
        <p:sp>
          <p:nvSpPr>
            <p:cNvPr id="13" name="文本框 12">
              <a:extLst>
                <a:ext uri="{FF2B5EF4-FFF2-40B4-BE49-F238E27FC236}">
                  <a16:creationId xmlns:a16="http://schemas.microsoft.com/office/drawing/2014/main" id="{33103890-8C6B-4C0A-A9AB-6DFECA6EB7D8}"/>
                </a:ext>
              </a:extLst>
            </p:cNvPr>
            <p:cNvSpPr txBox="1"/>
            <p:nvPr/>
          </p:nvSpPr>
          <p:spPr>
            <a:xfrm>
              <a:off x="1964790" y="2412339"/>
              <a:ext cx="5793697" cy="461561"/>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2400" b="1" dirty="0">
                  <a:latin typeface="+mn-ea"/>
                  <a:ea typeface="+mn-ea"/>
                  <a:hlinkClick r:id="rId3"/>
                </a:rPr>
                <a:t>核能之鉴</a:t>
              </a:r>
              <a:endParaRPr lang="zh-CN" altLang="en-US" sz="2400" b="1" dirty="0">
                <a:latin typeface="+mn-ea"/>
                <a:ea typeface="+mn-ea"/>
              </a:endParaRPr>
            </a:p>
          </p:txBody>
        </p:sp>
        <p:sp>
          <p:nvSpPr>
            <p:cNvPr id="14" name="文本框 13">
              <a:extLst>
                <a:ext uri="{FF2B5EF4-FFF2-40B4-BE49-F238E27FC236}">
                  <a16:creationId xmlns:a16="http://schemas.microsoft.com/office/drawing/2014/main" id="{C8BD74B4-0643-4EFB-BEC5-9DD253685F65}"/>
                </a:ext>
              </a:extLst>
            </p:cNvPr>
            <p:cNvSpPr txBox="1"/>
            <p:nvPr/>
          </p:nvSpPr>
          <p:spPr>
            <a:xfrm>
              <a:off x="3110534" y="2905884"/>
              <a:ext cx="3379964" cy="384144"/>
            </a:xfrm>
            <a:prstGeom prst="rect">
              <a:avLst/>
            </a:prstGeom>
            <a:noFill/>
          </p:spPr>
          <p:txBody>
            <a:bodyPr>
              <a:spAutoFit/>
              <a:scene3d>
                <a:camera prst="orthographicFront"/>
                <a:lightRig rig="threePt" dir="t"/>
              </a:scene3d>
              <a:sp3d contourW="12700"/>
            </a:bodyPr>
            <a:lstStyle/>
            <a:p>
              <a:pPr algn="ctr" eaLnBrk="1" fontAlgn="auto" hangingPunct="1">
                <a:lnSpc>
                  <a:spcPct val="114000"/>
                </a:lnSpc>
                <a:spcBef>
                  <a:spcPts val="0"/>
                </a:spcBef>
                <a:spcAft>
                  <a:spcPts val="0"/>
                </a:spcAft>
                <a:defRPr/>
              </a:pPr>
              <a:r>
                <a:rPr lang="zh-CN" altLang="en-US" dirty="0">
                  <a:solidFill>
                    <a:srgbClr val="000000">
                      <a:lumMod val="65000"/>
                      <a:lumOff val="35000"/>
                    </a:srgbClr>
                  </a:solidFill>
                  <a:latin typeface="+mn-ea"/>
                  <a:ea typeface="+mn-ea"/>
                </a:rPr>
                <a:t>点击按钮播放</a:t>
              </a:r>
              <a:endParaRPr lang="en-US" altLang="zh-CN" dirty="0">
                <a:solidFill>
                  <a:srgbClr val="000000">
                    <a:lumMod val="65000"/>
                    <a:lumOff val="35000"/>
                  </a:srgbClr>
                </a:solidFill>
                <a:latin typeface="+mn-ea"/>
                <a:ea typeface="+mn-ea"/>
              </a:endParaRPr>
            </a:p>
          </p:txBody>
        </p:sp>
      </p:grpSp>
      <p:pic>
        <p:nvPicPr>
          <p:cNvPr id="53253" name="图片 2">
            <a:hlinkClick r:id="rId4" action="ppaction://hlinkfile"/>
            <a:extLst>
              <a:ext uri="{FF2B5EF4-FFF2-40B4-BE49-F238E27FC236}">
                <a16:creationId xmlns:a16="http://schemas.microsoft.com/office/drawing/2014/main" id="{26518258-E438-436A-9458-74639FD50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7363" y="2982913"/>
            <a:ext cx="5492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2D63D5A4-79C7-4652-B268-712B9342D3D9}"/>
              </a:ext>
            </a:extLst>
          </p:cNvPr>
          <p:cNvSpPr txBox="1"/>
          <p:nvPr/>
        </p:nvSpPr>
        <p:spPr>
          <a:xfrm>
            <a:off x="0" y="211138"/>
            <a:ext cx="83137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视频</a:t>
            </a:r>
          </a:p>
        </p:txBody>
      </p:sp>
      <p:sp>
        <p:nvSpPr>
          <p:cNvPr id="2" name="文本框 1">
            <a:extLst>
              <a:ext uri="{FF2B5EF4-FFF2-40B4-BE49-F238E27FC236}">
                <a16:creationId xmlns:a16="http://schemas.microsoft.com/office/drawing/2014/main" id="{992053EC-A233-4B31-8045-04C00F6B2305}"/>
              </a:ext>
            </a:extLst>
          </p:cNvPr>
          <p:cNvSpPr txBox="1"/>
          <p:nvPr/>
        </p:nvSpPr>
        <p:spPr bwMode="auto">
          <a:xfrm>
            <a:off x="1676400" y="5794375"/>
            <a:ext cx="6241257" cy="497316"/>
          </a:xfrm>
          <a:prstGeom prst="rect">
            <a:avLst/>
          </a:prstGeom>
          <a:noFill/>
          <a:ln>
            <a:noFill/>
          </a:ln>
        </p:spPr>
        <p:txBody>
          <a:bodyPr wrap="square" rtlCol="0">
            <a:spAutoFit/>
          </a:bodyPr>
          <a:lstStyle/>
          <a:p>
            <a:pPr algn="just">
              <a:lnSpc>
                <a:spcPct val="120000"/>
              </a:lnSpc>
              <a:spcBef>
                <a:spcPts val="1400"/>
              </a:spcBef>
            </a:pPr>
            <a:r>
              <a:rPr lang="en-US" altLang="zh-CN" sz="2400" dirty="0"/>
              <a:t>Q</a:t>
            </a:r>
            <a:r>
              <a:rPr lang="zh-CN" altLang="en-US" sz="2400" dirty="0"/>
              <a:t>：如何认识及看待技术双刃剑作用？</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5">
            <a:extLst>
              <a:ext uri="{FF2B5EF4-FFF2-40B4-BE49-F238E27FC236}">
                <a16:creationId xmlns:a16="http://schemas.microsoft.com/office/drawing/2014/main" id="{73D2A558-44DE-42C4-87A6-9D1FBBB4071A}"/>
              </a:ext>
            </a:extLst>
          </p:cNvPr>
          <p:cNvSpPr/>
          <p:nvPr/>
        </p:nvSpPr>
        <p:spPr bwMode="auto">
          <a:xfrm>
            <a:off x="354013" y="1417638"/>
            <a:ext cx="43545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解决全球问题的有效途径</a:t>
            </a:r>
          </a:p>
        </p:txBody>
      </p:sp>
      <p:cxnSp>
        <p:nvCxnSpPr>
          <p:cNvPr id="12" name="直接连接符 11">
            <a:extLst>
              <a:ext uri="{FF2B5EF4-FFF2-40B4-BE49-F238E27FC236}">
                <a16:creationId xmlns:a16="http://schemas.microsoft.com/office/drawing/2014/main" id="{7CAD0675-B874-4EF4-BD1A-A41E34957B0D}"/>
              </a:ext>
            </a:extLst>
          </p:cNvPr>
          <p:cNvCxnSpPr/>
          <p:nvPr/>
        </p:nvCxnSpPr>
        <p:spPr>
          <a:xfrm>
            <a:off x="661988" y="4135438"/>
            <a:ext cx="7820025" cy="0"/>
          </a:xfrm>
          <a:prstGeom prst="line">
            <a:avLst/>
          </a:prstGeom>
          <a:noFill/>
          <a:ln w="19050" cap="flat" cmpd="sng" algn="ctr">
            <a:solidFill>
              <a:srgbClr val="FF6600"/>
            </a:solidFill>
            <a:prstDash val="dashDot"/>
            <a:miter lim="800000"/>
          </a:ln>
          <a:effectLst>
            <a:outerShdw blurRad="50800" dist="38100" dir="5400000" algn="t" rotWithShape="0">
              <a:prstClr val="black">
                <a:alpha val="40000"/>
              </a:prstClr>
            </a:outerShdw>
          </a:effectLst>
        </p:spPr>
      </p:cxnSp>
      <p:sp>
        <p:nvSpPr>
          <p:cNvPr id="14" name="文本框 13">
            <a:extLst>
              <a:ext uri="{FF2B5EF4-FFF2-40B4-BE49-F238E27FC236}">
                <a16:creationId xmlns:a16="http://schemas.microsoft.com/office/drawing/2014/main" id="{4367AB13-A262-45C1-BE59-634E350AFEBA}"/>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四、科学技术在社会发展中的作用</a:t>
            </a:r>
          </a:p>
        </p:txBody>
      </p:sp>
      <p:sp>
        <p:nvSpPr>
          <p:cNvPr id="54277" name="文本框 1">
            <a:extLst>
              <a:ext uri="{FF2B5EF4-FFF2-40B4-BE49-F238E27FC236}">
                <a16:creationId xmlns:a16="http://schemas.microsoft.com/office/drawing/2014/main" id="{F1706571-4576-4344-BE6D-8ACB81128E4E}"/>
              </a:ext>
            </a:extLst>
          </p:cNvPr>
          <p:cNvSpPr txBox="1">
            <a:spLocks noChangeArrowheads="1"/>
          </p:cNvSpPr>
          <p:nvPr/>
        </p:nvSpPr>
        <p:spPr bwMode="auto">
          <a:xfrm>
            <a:off x="2220913" y="2395538"/>
            <a:ext cx="4702175"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Font typeface="Arial" panose="020B0604020202020204" pitchFamily="34" charset="0"/>
              <a:buNone/>
            </a:pPr>
            <a:r>
              <a:rPr lang="zh-CN" altLang="en-US" sz="2400"/>
              <a:t>①转变观念，科学发展</a:t>
            </a:r>
          </a:p>
          <a:p>
            <a:pPr algn="just">
              <a:lnSpc>
                <a:spcPct val="120000"/>
              </a:lnSpc>
              <a:buFont typeface="Arial" panose="020B0604020202020204" pitchFamily="34" charset="0"/>
              <a:buNone/>
            </a:pPr>
            <a:r>
              <a:rPr lang="zh-CN" altLang="en-US" sz="2400"/>
              <a:t>②正确对待自然和社会的关系</a:t>
            </a:r>
          </a:p>
          <a:p>
            <a:pPr algn="just">
              <a:lnSpc>
                <a:spcPct val="120000"/>
              </a:lnSpc>
              <a:buFont typeface="Arial" panose="020B0604020202020204" pitchFamily="34" charset="0"/>
              <a:buNone/>
            </a:pPr>
            <a:r>
              <a:rPr lang="zh-CN" altLang="en-US" sz="2400"/>
              <a:t>③变革生产方式和生活方式</a:t>
            </a:r>
          </a:p>
        </p:txBody>
      </p:sp>
      <p:sp>
        <p:nvSpPr>
          <p:cNvPr id="54278" name="文本框 3">
            <a:extLst>
              <a:ext uri="{FF2B5EF4-FFF2-40B4-BE49-F238E27FC236}">
                <a16:creationId xmlns:a16="http://schemas.microsoft.com/office/drawing/2014/main" id="{1E69E39F-D304-4A7D-9976-84FC6647BE24}"/>
              </a:ext>
            </a:extLst>
          </p:cNvPr>
          <p:cNvSpPr txBox="1">
            <a:spLocks noChangeArrowheads="1"/>
          </p:cNvSpPr>
          <p:nvPr/>
        </p:nvSpPr>
        <p:spPr bwMode="auto">
          <a:xfrm>
            <a:off x="942975" y="4373563"/>
            <a:ext cx="7531100"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党的十九大报告提出，我们要建设的现代化是人与自然和谐共生的现代化，既要创造更多物质财富和精神财富以满足人民日益增长的美好生活需要，也要提供更多优质生态产品以满足人民日益增长的优美生态环境需要。</a:t>
            </a: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4468280-5DAF-45B3-99C7-834F55F6B2B2}"/>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55299" name="图片 10">
            <a:extLst>
              <a:ext uri="{FF2B5EF4-FFF2-40B4-BE49-F238E27FC236}">
                <a16:creationId xmlns:a16="http://schemas.microsoft.com/office/drawing/2014/main" id="{5A8EDCC9-EC9A-4193-8BF8-15EF95E44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68B8E58C-3037-47FA-8A80-5801681AEFBC}"/>
              </a:ext>
            </a:extLst>
          </p:cNvPr>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人民群众在历史发展中的作用</a:t>
            </a:r>
          </a:p>
        </p:txBody>
      </p:sp>
      <p:sp>
        <p:nvSpPr>
          <p:cNvPr id="13" name="1">
            <a:extLst>
              <a:ext uri="{FF2B5EF4-FFF2-40B4-BE49-F238E27FC236}">
                <a16:creationId xmlns:a16="http://schemas.microsoft.com/office/drawing/2014/main" id="{0A3D7CC2-1036-4BDA-8B39-E1649858742F}"/>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第三节</a:t>
            </a:r>
          </a:p>
        </p:txBody>
      </p:sp>
      <p:sp>
        <p:nvSpPr>
          <p:cNvPr id="2" name="文本框 1">
            <a:hlinkClick r:id="rId3" action="ppaction://hlinksldjump"/>
            <a:extLst>
              <a:ext uri="{FF2B5EF4-FFF2-40B4-BE49-F238E27FC236}">
                <a16:creationId xmlns:a16="http://schemas.microsoft.com/office/drawing/2014/main" id="{E0517EFE-3DFC-4C20-BD6C-46277BAB2D46}"/>
              </a:ext>
            </a:extLst>
          </p:cNvPr>
          <p:cNvSpPr txBox="1">
            <a:spLocks noChangeArrowheads="1"/>
          </p:cNvSpPr>
          <p:nvPr/>
        </p:nvSpPr>
        <p:spPr bwMode="auto">
          <a:xfrm>
            <a:off x="219075" y="163513"/>
            <a:ext cx="1911350"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b="1">
                <a:solidFill>
                  <a:srgbClr val="FFFF00"/>
                </a:solidFill>
                <a:effectLst>
                  <a:outerShdw blurRad="38100" dist="38100" dir="2700000" algn="tl">
                    <a:srgbClr val="C0C0C0"/>
                  </a:outerShdw>
                </a:effectLst>
                <a:sym typeface="微软雅黑" panose="020B0503020204020204" pitchFamily="34" charset="-122"/>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2E8190-1579-9845-A2BE-10FD5F73182C}"/>
              </a:ext>
            </a:extLst>
          </p:cNvPr>
          <p:cNvSpPr txBox="1"/>
          <p:nvPr/>
        </p:nvSpPr>
        <p:spPr>
          <a:xfrm>
            <a:off x="1455538" y="259556"/>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一、社会存在与社会意识</a:t>
            </a:r>
          </a:p>
        </p:txBody>
      </p:sp>
      <p:sp>
        <p:nvSpPr>
          <p:cNvPr id="9" name="圆角矩形 15">
            <a:extLst>
              <a:ext uri="{FF2B5EF4-FFF2-40B4-BE49-F238E27FC236}">
                <a16:creationId xmlns:a16="http://schemas.microsoft.com/office/drawing/2014/main" id="{CA50B679-2026-C94D-A21A-F58BB89B382A}"/>
              </a:ext>
            </a:extLst>
          </p:cNvPr>
          <p:cNvSpPr/>
          <p:nvPr/>
        </p:nvSpPr>
        <p:spPr bwMode="auto">
          <a:xfrm>
            <a:off x="176152" y="1666471"/>
            <a:ext cx="4065648" cy="562151"/>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100" b="1" dirty="0">
                <a:solidFill>
                  <a:schemeClr val="bg1"/>
                </a:solidFill>
                <a:latin typeface="微软雅黑" panose="020B0503020204020204" pitchFamily="34" charset="-122"/>
                <a:sym typeface="+mn-ea"/>
              </a:rPr>
              <a:t>（一）两种根本对立的历史观</a:t>
            </a:r>
          </a:p>
        </p:txBody>
      </p:sp>
      <p:sp>
        <p:nvSpPr>
          <p:cNvPr id="10" name="圆角矩形 9">
            <a:extLst>
              <a:ext uri="{FF2B5EF4-FFF2-40B4-BE49-F238E27FC236}">
                <a16:creationId xmlns:a16="http://schemas.microsoft.com/office/drawing/2014/main" id="{39F9E2D3-7F7F-D34D-AA98-D49A18B57D87}"/>
              </a:ext>
            </a:extLst>
          </p:cNvPr>
          <p:cNvSpPr/>
          <p:nvPr/>
        </p:nvSpPr>
        <p:spPr>
          <a:xfrm>
            <a:off x="454533" y="2476217"/>
            <a:ext cx="8234933" cy="692433"/>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effectLst>
                  <a:outerShdw blurRad="431800" dist="419100" dir="8100000" algn="tr" rotWithShape="0">
                    <a:prstClr val="black">
                      <a:alpha val="40000"/>
                    </a:prstClr>
                  </a:outerShdw>
                </a:effectLst>
                <a:ea typeface="微软雅黑" pitchFamily="34" charset="-122"/>
              </a:rPr>
              <a:t>      </a:t>
            </a:r>
            <a:r>
              <a:rPr lang="zh-CN" altLang="zh-CN" dirty="0">
                <a:solidFill>
                  <a:schemeClr val="tx1"/>
                </a:solidFill>
                <a:effectLst>
                  <a:outerShdw blurRad="431800" dist="419100" dir="8100000" algn="tr" rotWithShape="0">
                    <a:prstClr val="black">
                      <a:alpha val="40000"/>
                    </a:prstClr>
                  </a:outerShdw>
                </a:effectLst>
                <a:ea typeface="微软雅黑" pitchFamily="34" charset="-122"/>
              </a:rPr>
              <a:t>社会历史观是人们对社会历史的根本观点、总的看法，是世界观的组成部分。 </a:t>
            </a:r>
            <a:endParaRPr lang="zh-CN" altLang="en-US" dirty="0">
              <a:solidFill>
                <a:schemeClr val="tx1"/>
              </a:solidFill>
              <a:effectLst>
                <a:outerShdw blurRad="431800" dist="419100" dir="8100000" algn="tr" rotWithShape="0">
                  <a:prstClr val="black">
                    <a:alpha val="40000"/>
                  </a:prstClr>
                </a:outerShdw>
              </a:effectLst>
              <a:ea typeface="微软雅黑" pitchFamily="34" charset="-122"/>
            </a:endParaRPr>
          </a:p>
        </p:txBody>
      </p:sp>
      <p:sp>
        <p:nvSpPr>
          <p:cNvPr id="11" name="圆角矩形 10">
            <a:extLst>
              <a:ext uri="{FF2B5EF4-FFF2-40B4-BE49-F238E27FC236}">
                <a16:creationId xmlns:a16="http://schemas.microsoft.com/office/drawing/2014/main" id="{6215F4DD-167C-754E-8BB5-A2A2711C78CE}"/>
              </a:ext>
            </a:extLst>
          </p:cNvPr>
          <p:cNvSpPr/>
          <p:nvPr/>
        </p:nvSpPr>
        <p:spPr>
          <a:xfrm>
            <a:off x="454533" y="3416246"/>
            <a:ext cx="8234933" cy="692433"/>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effectLst>
                  <a:outerShdw blurRad="431800" dist="419100" dir="8100000" algn="tr" rotWithShape="0">
                    <a:prstClr val="black">
                      <a:alpha val="40000"/>
                    </a:prstClr>
                  </a:outerShdw>
                </a:effectLst>
                <a:ea typeface="微软雅黑" pitchFamily="34" charset="-122"/>
              </a:rPr>
              <a:t>      </a:t>
            </a:r>
            <a:r>
              <a:rPr lang="zh-CN" altLang="zh-CN" dirty="0">
                <a:solidFill>
                  <a:schemeClr val="tx1"/>
                </a:solidFill>
                <a:effectLst>
                  <a:outerShdw blurRad="431800" dist="419100" dir="8100000" algn="tr" rotWithShape="0">
                    <a:prstClr val="black">
                      <a:alpha val="40000"/>
                    </a:prstClr>
                  </a:outerShdw>
                </a:effectLst>
                <a:ea typeface="微软雅黑" pitchFamily="34" charset="-122"/>
              </a:rPr>
              <a:t>社会历史观的基本问题是</a:t>
            </a:r>
            <a:r>
              <a:rPr lang="zh-CN" altLang="en-US" dirty="0">
                <a:solidFill>
                  <a:schemeClr val="tx1"/>
                </a:solidFill>
                <a:effectLst>
                  <a:outerShdw blurRad="431800" dist="419100" dir="8100000" algn="tr" rotWithShape="0">
                    <a:prstClr val="black">
                      <a:alpha val="40000"/>
                    </a:prstClr>
                  </a:outerShdw>
                </a:effectLst>
                <a:ea typeface="微软雅黑" pitchFamily="34" charset="-122"/>
              </a:rPr>
              <a:t>哲学基本问题，即</a:t>
            </a:r>
            <a:r>
              <a:rPr lang="zh-CN" altLang="zh-CN" dirty="0">
                <a:solidFill>
                  <a:schemeClr val="tx1"/>
                </a:solidFill>
                <a:effectLst>
                  <a:outerShdw blurRad="431800" dist="419100" dir="8100000" algn="tr" rotWithShape="0">
                    <a:prstClr val="black">
                      <a:alpha val="40000"/>
                    </a:prstClr>
                  </a:outerShdw>
                </a:effectLst>
                <a:ea typeface="微软雅黑" pitchFamily="34" charset="-122"/>
              </a:rPr>
              <a:t>物质与意识的关系问题在社会历史领域的延伸 </a:t>
            </a:r>
            <a:r>
              <a:rPr lang="zh-CN" altLang="en-US" dirty="0">
                <a:solidFill>
                  <a:schemeClr val="tx1"/>
                </a:solidFill>
                <a:effectLst>
                  <a:outerShdw blurRad="431800" dist="419100" dir="8100000" algn="tr" rotWithShape="0">
                    <a:prstClr val="black">
                      <a:alpha val="40000"/>
                    </a:prstClr>
                  </a:outerShdw>
                </a:effectLst>
                <a:ea typeface="微软雅黑" pitchFamily="34" charset="-122"/>
              </a:rPr>
              <a:t>。</a:t>
            </a:r>
          </a:p>
        </p:txBody>
      </p:sp>
      <p:sp>
        <p:nvSpPr>
          <p:cNvPr id="12" name="圆角矩形 11">
            <a:extLst>
              <a:ext uri="{FF2B5EF4-FFF2-40B4-BE49-F238E27FC236}">
                <a16:creationId xmlns:a16="http://schemas.microsoft.com/office/drawing/2014/main" id="{F88D5134-D3A7-1C4A-A6EE-E9B70598275F}"/>
              </a:ext>
            </a:extLst>
          </p:cNvPr>
          <p:cNvSpPr/>
          <p:nvPr/>
        </p:nvSpPr>
        <p:spPr>
          <a:xfrm>
            <a:off x="454533" y="4499096"/>
            <a:ext cx="8234933" cy="692433"/>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effectLst>
                  <a:outerShdw blurRad="431800" dist="419100" dir="8100000" algn="tr" rotWithShape="0">
                    <a:prstClr val="black">
                      <a:alpha val="40000"/>
                    </a:prstClr>
                  </a:outerShdw>
                </a:effectLst>
                <a:ea typeface="微软雅黑" pitchFamily="34" charset="-122"/>
              </a:rPr>
              <a:t>       </a:t>
            </a:r>
            <a:r>
              <a:rPr lang="zh-CN" altLang="zh-CN" dirty="0">
                <a:solidFill>
                  <a:schemeClr val="tx1"/>
                </a:solidFill>
                <a:effectLst>
                  <a:outerShdw blurRad="431800" dist="419100" dir="8100000" algn="tr" rotWithShape="0">
                    <a:prstClr val="black">
                      <a:alpha val="40000"/>
                    </a:prstClr>
                  </a:outerShdw>
                </a:effectLst>
                <a:ea typeface="微软雅黑" pitchFamily="34" charset="-122"/>
              </a:rPr>
              <a:t>社会</a:t>
            </a:r>
            <a:r>
              <a:rPr lang="zh-CN" altLang="en-US" dirty="0">
                <a:solidFill>
                  <a:schemeClr val="tx1"/>
                </a:solidFill>
                <a:effectLst>
                  <a:outerShdw blurRad="431800" dist="419100" dir="8100000" algn="tr" rotWithShape="0">
                    <a:prstClr val="black">
                      <a:alpha val="40000"/>
                    </a:prstClr>
                  </a:outerShdw>
                </a:effectLst>
                <a:ea typeface="微软雅黑" pitchFamily="34" charset="-122"/>
              </a:rPr>
              <a:t>历史观的基本问题：社会</a:t>
            </a:r>
            <a:r>
              <a:rPr lang="zh-CN" altLang="zh-CN" dirty="0">
                <a:solidFill>
                  <a:schemeClr val="tx1"/>
                </a:solidFill>
                <a:effectLst>
                  <a:outerShdw blurRad="431800" dist="419100" dir="8100000" algn="tr" rotWithShape="0">
                    <a:prstClr val="black">
                      <a:alpha val="40000"/>
                    </a:prstClr>
                  </a:outerShdw>
                </a:effectLst>
                <a:ea typeface="微软雅黑" pitchFamily="34" charset="-122"/>
              </a:rPr>
              <a:t>存在与社会意识的关系问题</a:t>
            </a:r>
            <a:r>
              <a:rPr lang="zh-CN" altLang="en-US" dirty="0">
                <a:solidFill>
                  <a:schemeClr val="tx1"/>
                </a:solidFill>
                <a:effectLst>
                  <a:outerShdw blurRad="431800" dist="419100" dir="8100000" algn="tr" rotWithShape="0">
                    <a:prstClr val="black">
                      <a:alpha val="40000"/>
                    </a:prstClr>
                  </a:outerShdw>
                </a:effectLst>
                <a:ea typeface="微软雅黑" pitchFamily="34" charset="-122"/>
              </a:rPr>
              <a:t>。</a:t>
            </a:r>
            <a:r>
              <a:rPr lang="zh-CN" altLang="zh-CN" dirty="0">
                <a:solidFill>
                  <a:schemeClr val="tx1"/>
                </a:solidFill>
                <a:effectLst>
                  <a:outerShdw blurRad="431800" dist="419100" dir="8100000" algn="tr" rotWithShape="0">
                    <a:prstClr val="black">
                      <a:alpha val="40000"/>
                    </a:prstClr>
                  </a:outerShdw>
                </a:effectLst>
                <a:ea typeface="微软雅黑" pitchFamily="34" charset="-122"/>
              </a:rPr>
              <a:t> </a:t>
            </a:r>
            <a:endParaRPr lang="zh-CN" altLang="en-US" dirty="0">
              <a:solidFill>
                <a:schemeClr val="tx1"/>
              </a:solidFill>
              <a:effectLst>
                <a:outerShdw blurRad="431800" dist="419100" dir="8100000" algn="tr" rotWithShape="0">
                  <a:prstClr val="black">
                    <a:alpha val="40000"/>
                  </a:prstClr>
                </a:outerShdw>
              </a:effectLst>
              <a:ea typeface="微软雅黑" pitchFamily="34" charset="-122"/>
            </a:endParaRPr>
          </a:p>
        </p:txBody>
      </p:sp>
    </p:spTree>
    <p:extLst>
      <p:ext uri="{BB962C8B-B14F-4D97-AF65-F5344CB8AC3E}">
        <p14:creationId xmlns:p14="http://schemas.microsoft.com/office/powerpoint/2010/main" val="644298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6322" name="图片 3">
            <a:extLst>
              <a:ext uri="{FF2B5EF4-FFF2-40B4-BE49-F238E27FC236}">
                <a16:creationId xmlns:a16="http://schemas.microsoft.com/office/drawing/2014/main" id="{9E339E7C-66D6-4CCC-821C-B79F74077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0333"/>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4BA5F120-D276-44D5-B15F-0B24D323478E}"/>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D130275B-6055-4747-9E59-9A37BB1823DF}"/>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7077335E-2B3C-4F24-9EA0-798AE07929EE}"/>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69C012F0-E9E3-46F9-B538-011966E16003}"/>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8FD66692-731F-4EB1-A374-E6BDD442EA58}"/>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1BE777A7-CB9C-4145-B313-DE3C3F4D4F96}"/>
              </a:ext>
            </a:extLst>
          </p:cNvPr>
          <p:cNvSpPr txBox="1"/>
          <p:nvPr/>
        </p:nvSpPr>
        <p:spPr>
          <a:xfrm>
            <a:off x="1138406" y="2928950"/>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一、人民群众是历史的创造者</a:t>
            </a:r>
          </a:p>
        </p:txBody>
      </p:sp>
      <p:sp>
        <p:nvSpPr>
          <p:cNvPr id="114" name="文本框 113">
            <a:hlinkClick r:id="rId4" action="ppaction://hlinksldjump"/>
            <a:extLst>
              <a:ext uri="{FF2B5EF4-FFF2-40B4-BE49-F238E27FC236}">
                <a16:creationId xmlns:a16="http://schemas.microsoft.com/office/drawing/2014/main" id="{E993F0FC-AF6A-4872-8FD0-61F01CBD8405}"/>
              </a:ext>
            </a:extLst>
          </p:cNvPr>
          <p:cNvSpPr txBox="1"/>
          <p:nvPr/>
        </p:nvSpPr>
        <p:spPr>
          <a:xfrm>
            <a:off x="1138406" y="3773512"/>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二、个人在社会历史中的作用</a:t>
            </a:r>
          </a:p>
        </p:txBody>
      </p:sp>
      <p:grpSp>
        <p:nvGrpSpPr>
          <p:cNvPr id="3" name="组合 1">
            <a:extLst>
              <a:ext uri="{FF2B5EF4-FFF2-40B4-BE49-F238E27FC236}">
                <a16:creationId xmlns:a16="http://schemas.microsoft.com/office/drawing/2014/main" id="{601E6905-F291-4472-9F90-D472B9DDE510}"/>
              </a:ext>
            </a:extLst>
          </p:cNvPr>
          <p:cNvGrpSpPr>
            <a:grpSpLocks/>
          </p:cNvGrpSpPr>
          <p:nvPr/>
        </p:nvGrpSpPr>
        <p:grpSpPr bwMode="auto">
          <a:xfrm>
            <a:off x="0" y="0"/>
            <a:ext cx="9144000" cy="2084388"/>
            <a:chOff x="0" y="0"/>
            <a:chExt cx="9144000" cy="2084388"/>
          </a:xfrm>
        </p:grpSpPr>
        <p:pic>
          <p:nvPicPr>
            <p:cNvPr id="56328" name="图片 60">
              <a:extLst>
                <a:ext uri="{FF2B5EF4-FFF2-40B4-BE49-F238E27FC236}">
                  <a16:creationId xmlns:a16="http://schemas.microsoft.com/office/drawing/2014/main" id="{5317B166-0908-4B0D-B794-16321C0AEB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a:extLst>
                <a:ext uri="{FF2B5EF4-FFF2-40B4-BE49-F238E27FC236}">
                  <a16:creationId xmlns:a16="http://schemas.microsoft.com/office/drawing/2014/main" id="{11D6A913-CC3E-4BE3-8C41-7591D15700D1}"/>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03</a:t>
              </a:r>
              <a:endParaRPr lang="zh-CN" altLang="en-US" sz="4800" b="1" i="1" kern="0" dirty="0">
                <a:solidFill>
                  <a:srgbClr val="014D23"/>
                </a:solidFill>
                <a:latin typeface="+mn-lt"/>
                <a:ea typeface="+mn-ea"/>
                <a:cs typeface="经典综艺体简" pitchFamily="49" charset="-122"/>
                <a:sym typeface="+mn-ea"/>
              </a:endParaRPr>
            </a:p>
          </p:txBody>
        </p:sp>
      </p:grpSp>
      <p:pic>
        <p:nvPicPr>
          <p:cNvPr id="56327" name="图片 115">
            <a:hlinkClick r:id="rId6" action="ppaction://hlinksldjump"/>
            <a:extLst>
              <a:ext uri="{FF2B5EF4-FFF2-40B4-BE49-F238E27FC236}">
                <a16:creationId xmlns:a16="http://schemas.microsoft.com/office/drawing/2014/main" id="{267978FA-D5C9-460B-9196-B8AF02E636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hlinkClick r:id="rId4" action="ppaction://hlinksldjump"/>
            <a:extLst>
              <a:ext uri="{FF2B5EF4-FFF2-40B4-BE49-F238E27FC236}">
                <a16:creationId xmlns:a16="http://schemas.microsoft.com/office/drawing/2014/main" id="{764EA3F1-50E2-446B-AAB9-60C77B355623}"/>
              </a:ext>
            </a:extLst>
          </p:cNvPr>
          <p:cNvSpPr txBox="1"/>
          <p:nvPr/>
        </p:nvSpPr>
        <p:spPr>
          <a:xfrm>
            <a:off x="1119598" y="4613230"/>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三、群众、阶级、政党、领袖的关系</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a:extLst>
              <a:ext uri="{FF2B5EF4-FFF2-40B4-BE49-F238E27FC236}">
                <a16:creationId xmlns:a16="http://schemas.microsoft.com/office/drawing/2014/main" id="{54BCCF6E-EC6F-4F47-A050-3084FE7A1430}"/>
              </a:ext>
            </a:extLst>
          </p:cNvPr>
          <p:cNvSpPr/>
          <p:nvPr/>
        </p:nvSpPr>
        <p:spPr bwMode="auto">
          <a:xfrm>
            <a:off x="354013" y="1239838"/>
            <a:ext cx="58023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两种历史观在历史创造者问题上的对立</a:t>
            </a:r>
          </a:p>
        </p:txBody>
      </p:sp>
      <p:sp>
        <p:nvSpPr>
          <p:cNvPr id="14" name="文本框 13">
            <a:extLst>
              <a:ext uri="{FF2B5EF4-FFF2-40B4-BE49-F238E27FC236}">
                <a16:creationId xmlns:a16="http://schemas.microsoft.com/office/drawing/2014/main" id="{BCB20861-8F4F-4388-8CB8-AEB441A47E20}"/>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一、人民群众是历史的创造者</a:t>
            </a:r>
          </a:p>
        </p:txBody>
      </p:sp>
      <p:sp>
        <p:nvSpPr>
          <p:cNvPr id="40965" name="Rectangle 2">
            <a:extLst>
              <a:ext uri="{FF2B5EF4-FFF2-40B4-BE49-F238E27FC236}">
                <a16:creationId xmlns:a16="http://schemas.microsoft.com/office/drawing/2014/main" id="{9BBC2E0B-9FBF-43CE-B033-DDBFFD8DBF4E}"/>
              </a:ext>
            </a:extLst>
          </p:cNvPr>
          <p:cNvSpPr>
            <a:spLocks noGrp="1" noChangeArrowheads="1"/>
          </p:cNvSpPr>
          <p:nvPr>
            <p:ph type="body" idx="4294967295"/>
          </p:nvPr>
        </p:nvSpPr>
        <p:spPr>
          <a:xfrm>
            <a:off x="1924728" y="2849669"/>
            <a:ext cx="3856038" cy="431800"/>
          </a:xfrm>
          <a:prstGeom prst="rect">
            <a:avLst/>
          </a:prstGeom>
          <a:solidFill>
            <a:schemeClr val="accent4">
              <a:lumMod val="20000"/>
              <a:lumOff val="80000"/>
            </a:schemeClr>
          </a:solidFill>
        </p:spPr>
        <p:txBody>
          <a:bodyPr anchor="ctr"/>
          <a:lstStyle/>
          <a:p>
            <a:pPr marL="0" indent="0" algn="ctr" eaLnBrk="1" hangingPunct="1">
              <a:lnSpc>
                <a:spcPct val="100000"/>
              </a:lnSpc>
              <a:spcBef>
                <a:spcPct val="20000"/>
              </a:spcBef>
              <a:buFont typeface="Wingdings" panose="05000000000000000000" pitchFamily="2" charset="2"/>
              <a:buNone/>
              <a:defRPr/>
            </a:pPr>
            <a:r>
              <a:rPr lang="zh-CN" altLang="en-US" sz="2400" dirty="0">
                <a:latin typeface="+mj-ea"/>
                <a:ea typeface="+mj-ea"/>
              </a:rPr>
              <a:t>谁是历史的创造者？</a:t>
            </a:r>
            <a:endParaRPr lang="zh-CN" altLang="zh-CN" sz="2400" dirty="0">
              <a:latin typeface="+mj-ea"/>
              <a:ea typeface="+mj-ea"/>
            </a:endParaRPr>
          </a:p>
        </p:txBody>
      </p:sp>
      <p:sp>
        <p:nvSpPr>
          <p:cNvPr id="56330" name="Oval 5">
            <a:extLst>
              <a:ext uri="{FF2B5EF4-FFF2-40B4-BE49-F238E27FC236}">
                <a16:creationId xmlns:a16="http://schemas.microsoft.com/office/drawing/2014/main" id="{A80B7F8C-FF65-47A9-A87B-00D11C0C8335}"/>
              </a:ext>
            </a:extLst>
          </p:cNvPr>
          <p:cNvSpPr>
            <a:spLocks noChangeArrowheads="1"/>
          </p:cNvSpPr>
          <p:nvPr/>
        </p:nvSpPr>
        <p:spPr bwMode="auto">
          <a:xfrm>
            <a:off x="2212743" y="4779963"/>
            <a:ext cx="2967038" cy="1169987"/>
          </a:xfrm>
          <a:prstGeom prst="ellipse">
            <a:avLst/>
          </a:prstGeom>
          <a:solidFill>
            <a:schemeClr val="accent6">
              <a:lumMod val="20000"/>
              <a:lumOff val="80000"/>
            </a:schemeClr>
          </a:solidFill>
          <a:ln>
            <a:noFill/>
          </a:ln>
        </p:spPr>
        <p:txBody>
          <a:bodyPr wrap="none" anchor="ctr"/>
          <a:lstStyle>
            <a:lvl1pPr indent="268605">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lnSpc>
                <a:spcPct val="90000"/>
              </a:lnSpc>
              <a:spcBef>
                <a:spcPct val="20000"/>
              </a:spcBef>
              <a:defRPr/>
            </a:pPr>
            <a:r>
              <a:rPr lang="zh-CN" altLang="en-US" sz="2400" dirty="0">
                <a:latin typeface="+mj-ea"/>
                <a:ea typeface="+mj-ea"/>
                <a:sym typeface="+mn-ea"/>
              </a:rPr>
              <a:t>现实的人群</a:t>
            </a:r>
          </a:p>
          <a:p>
            <a:pPr indent="0" algn="ctr">
              <a:lnSpc>
                <a:spcPct val="90000"/>
              </a:lnSpc>
              <a:spcBef>
                <a:spcPct val="20000"/>
              </a:spcBef>
              <a:defRPr/>
            </a:pPr>
            <a:r>
              <a:rPr lang="zh-CN" altLang="en-US" sz="2400" dirty="0">
                <a:latin typeface="+mj-ea"/>
                <a:ea typeface="+mj-ea"/>
                <a:sym typeface="+mn-ea"/>
              </a:rPr>
              <a:t>及其实践活动</a:t>
            </a:r>
          </a:p>
        </p:txBody>
      </p:sp>
      <p:pic>
        <p:nvPicPr>
          <p:cNvPr id="57356" name="图片 16">
            <a:hlinkClick r:id="rId2" action="ppaction://hlinksldjump"/>
            <a:extLst>
              <a:ext uri="{FF2B5EF4-FFF2-40B4-BE49-F238E27FC236}">
                <a16:creationId xmlns:a16="http://schemas.microsoft.com/office/drawing/2014/main" id="{2C019A26-2EA7-48D7-8739-E14916894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D56AC4C-010C-48AE-B328-FC3494690199}"/>
              </a:ext>
            </a:extLst>
          </p:cNvPr>
          <p:cNvSpPr txBox="1"/>
          <p:nvPr/>
        </p:nvSpPr>
        <p:spPr bwMode="auto">
          <a:xfrm>
            <a:off x="3480047" y="3790936"/>
            <a:ext cx="603681" cy="497316"/>
          </a:xfrm>
          <a:prstGeom prst="rect">
            <a:avLst/>
          </a:prstGeom>
          <a:noFill/>
          <a:ln>
            <a:noFill/>
          </a:ln>
        </p:spPr>
        <p:txBody>
          <a:bodyPr wrap="square" rtlCol="0">
            <a:spAutoFit/>
          </a:bodyPr>
          <a:lstStyle/>
          <a:p>
            <a:pPr algn="just">
              <a:lnSpc>
                <a:spcPct val="120000"/>
              </a:lnSpc>
              <a:spcBef>
                <a:spcPts val="1400"/>
              </a:spcBef>
            </a:pPr>
            <a:r>
              <a:rPr lang="zh-CN" altLang="en-US" sz="2400" dirty="0"/>
              <a:t>人</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5">
            <a:extLst>
              <a:ext uri="{FF2B5EF4-FFF2-40B4-BE49-F238E27FC236}">
                <a16:creationId xmlns:a16="http://schemas.microsoft.com/office/drawing/2014/main" id="{04481346-8914-41C9-9358-9C80CF54D233}"/>
              </a:ext>
            </a:extLst>
          </p:cNvPr>
          <p:cNvSpPr/>
          <p:nvPr/>
        </p:nvSpPr>
        <p:spPr bwMode="auto">
          <a:xfrm>
            <a:off x="354013" y="1173163"/>
            <a:ext cx="58023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两种历史观在历史创造者问题上的对立</a:t>
            </a:r>
          </a:p>
        </p:txBody>
      </p:sp>
      <p:sp>
        <p:nvSpPr>
          <p:cNvPr id="53252" name="Rectangle 2">
            <a:extLst>
              <a:ext uri="{FF2B5EF4-FFF2-40B4-BE49-F238E27FC236}">
                <a16:creationId xmlns:a16="http://schemas.microsoft.com/office/drawing/2014/main" id="{C345D48C-8CE1-47B3-8095-E0221DBEA7D5}"/>
              </a:ext>
            </a:extLst>
          </p:cNvPr>
          <p:cNvSpPr>
            <a:spLocks noGrp="1"/>
          </p:cNvSpPr>
          <p:nvPr>
            <p:ph type="body" idx="4294967295"/>
          </p:nvPr>
        </p:nvSpPr>
        <p:spPr>
          <a:xfrm>
            <a:off x="1042988" y="3789363"/>
            <a:ext cx="1439862" cy="1290637"/>
          </a:xfrm>
          <a:prstGeom prst="rect">
            <a:avLst/>
          </a:prstGeom>
          <a:solidFill>
            <a:schemeClr val="accent4">
              <a:lumMod val="75000"/>
            </a:schemeClr>
          </a:solidFill>
        </p:spPr>
        <p:txBody>
          <a:bodyPr anchor="ctr"/>
          <a:lstStyle/>
          <a:p>
            <a:pPr marL="0" indent="0" algn="just" eaLnBrk="1" hangingPunct="1">
              <a:lnSpc>
                <a:spcPct val="100000"/>
              </a:lnSpc>
              <a:spcBef>
                <a:spcPts val="0"/>
              </a:spcBef>
              <a:buFont typeface="Arial" panose="020B0604020202020204" pitchFamily="34" charset="0"/>
              <a:buNone/>
              <a:defRPr/>
            </a:pPr>
            <a:r>
              <a:rPr lang="zh-CN" altLang="en-US" sz="2400" dirty="0">
                <a:solidFill>
                  <a:schemeClr val="bg1"/>
                </a:solidFill>
                <a:latin typeface="+mj-ea"/>
                <a:ea typeface="+mj-ea"/>
              </a:rPr>
              <a:t>两种对立的历史观</a:t>
            </a:r>
          </a:p>
        </p:txBody>
      </p:sp>
      <p:sp>
        <p:nvSpPr>
          <p:cNvPr id="58372" name="Text Box 9">
            <a:extLst>
              <a:ext uri="{FF2B5EF4-FFF2-40B4-BE49-F238E27FC236}">
                <a16:creationId xmlns:a16="http://schemas.microsoft.com/office/drawing/2014/main" id="{A5FABAAC-A0E1-4E07-B75E-7B3A8E701BE0}"/>
              </a:ext>
            </a:extLst>
          </p:cNvPr>
          <p:cNvSpPr txBox="1">
            <a:spLocks noChangeArrowheads="1"/>
          </p:cNvSpPr>
          <p:nvPr/>
        </p:nvSpPr>
        <p:spPr bwMode="auto">
          <a:xfrm rot="-300000">
            <a:off x="4575175" y="5848350"/>
            <a:ext cx="6096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800">
              <a:ea typeface="宋体" panose="02010600030101010101" pitchFamily="2" charset="-122"/>
            </a:endParaRPr>
          </a:p>
        </p:txBody>
      </p:sp>
      <p:sp>
        <p:nvSpPr>
          <p:cNvPr id="41994" name="Line 10">
            <a:extLst>
              <a:ext uri="{FF2B5EF4-FFF2-40B4-BE49-F238E27FC236}">
                <a16:creationId xmlns:a16="http://schemas.microsoft.com/office/drawing/2014/main" id="{DD1D7881-ABF2-4B27-8A70-6FDEEF4E35CD}"/>
              </a:ext>
            </a:extLst>
          </p:cNvPr>
          <p:cNvSpPr>
            <a:spLocks noChangeShapeType="1"/>
          </p:cNvSpPr>
          <p:nvPr/>
        </p:nvSpPr>
        <p:spPr bwMode="auto">
          <a:xfrm>
            <a:off x="3095625" y="3822700"/>
            <a:ext cx="1588" cy="1295400"/>
          </a:xfrm>
          <a:prstGeom prst="line">
            <a:avLst/>
          </a:prstGeom>
          <a:noFill/>
          <a:ln w="28575" cap="flat" cmpd="sng">
            <a:solidFill>
              <a:schemeClr val="tx1">
                <a:lumMod val="50000"/>
                <a:lumOff val="50000"/>
              </a:schemeClr>
            </a:solidFill>
            <a:round/>
          </a:ln>
        </p:spPr>
        <p:txBody>
          <a:bodyPr wrap="none" lIns="90170" tIns="46990" rIns="90170" bIns="46990" anchor="ctr"/>
          <a:lstStyle/>
          <a:p>
            <a:pPr defTabSz="914400" eaLnBrk="1" hangingPunct="1">
              <a:buFont typeface="Arial" panose="020B0604020202020204" pitchFamily="34" charset="0"/>
              <a:buNone/>
              <a:defRPr/>
            </a:pPr>
            <a:endParaRPr lang="zh-CN" altLang="en-US">
              <a:ea typeface="宋体" panose="02010600030101010101" pitchFamily="2" charset="-122"/>
            </a:endParaRPr>
          </a:p>
        </p:txBody>
      </p:sp>
      <p:sp>
        <p:nvSpPr>
          <p:cNvPr id="57350" name="AutoShape 11">
            <a:extLst>
              <a:ext uri="{FF2B5EF4-FFF2-40B4-BE49-F238E27FC236}">
                <a16:creationId xmlns:a16="http://schemas.microsoft.com/office/drawing/2014/main" id="{E4C7F37C-6C35-4964-ABE4-C82FEE201A17}"/>
              </a:ext>
            </a:extLst>
          </p:cNvPr>
          <p:cNvSpPr>
            <a:spLocks noChangeArrowheads="1"/>
          </p:cNvSpPr>
          <p:nvPr/>
        </p:nvSpPr>
        <p:spPr bwMode="auto">
          <a:xfrm>
            <a:off x="2663825" y="4256088"/>
            <a:ext cx="360363" cy="358775"/>
          </a:xfrm>
          <a:prstGeom prst="rightArrow">
            <a:avLst>
              <a:gd name="adj1" fmla="val 50000"/>
              <a:gd name="adj2" fmla="val 35122"/>
            </a:avLst>
          </a:prstGeom>
          <a:solidFill>
            <a:schemeClr val="accent1">
              <a:lumMod val="40000"/>
              <a:lumOff val="6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a:ea typeface="宋体" panose="02010600030101010101" pitchFamily="2" charset="-122"/>
            </a:endParaRPr>
          </a:p>
        </p:txBody>
      </p:sp>
      <p:sp>
        <p:nvSpPr>
          <p:cNvPr id="41996" name="Line 12">
            <a:extLst>
              <a:ext uri="{FF2B5EF4-FFF2-40B4-BE49-F238E27FC236}">
                <a16:creationId xmlns:a16="http://schemas.microsoft.com/office/drawing/2014/main" id="{DDF3E49A-B7DB-42A7-85AA-E0FF2BD099A6}"/>
              </a:ext>
            </a:extLst>
          </p:cNvPr>
          <p:cNvSpPr>
            <a:spLocks noChangeShapeType="1"/>
          </p:cNvSpPr>
          <p:nvPr/>
        </p:nvSpPr>
        <p:spPr bwMode="auto">
          <a:xfrm>
            <a:off x="3095625" y="3822700"/>
            <a:ext cx="360363" cy="1588"/>
          </a:xfrm>
          <a:prstGeom prst="line">
            <a:avLst/>
          </a:prstGeom>
          <a:noFill/>
          <a:ln w="28575" cap="flat" cmpd="sng">
            <a:solidFill>
              <a:schemeClr val="tx1">
                <a:lumMod val="50000"/>
                <a:lumOff val="50000"/>
              </a:schemeClr>
            </a:solidFill>
            <a:round/>
          </a:ln>
        </p:spPr>
        <p:txBody>
          <a:bodyPr wrap="none" lIns="90170" tIns="46990" rIns="90170" bIns="46990" anchor="ctr"/>
          <a:lstStyle/>
          <a:p>
            <a:pPr defTabSz="914400" eaLnBrk="1" hangingPunct="1">
              <a:buFont typeface="Arial" panose="020B0604020202020204" pitchFamily="34" charset="0"/>
              <a:buNone/>
              <a:defRPr/>
            </a:pPr>
            <a:endParaRPr lang="zh-CN" altLang="en-US">
              <a:ea typeface="宋体" panose="02010600030101010101" pitchFamily="2" charset="-122"/>
            </a:endParaRPr>
          </a:p>
        </p:txBody>
      </p:sp>
      <p:sp>
        <p:nvSpPr>
          <p:cNvPr id="41997" name="Line 13">
            <a:extLst>
              <a:ext uri="{FF2B5EF4-FFF2-40B4-BE49-F238E27FC236}">
                <a16:creationId xmlns:a16="http://schemas.microsoft.com/office/drawing/2014/main" id="{79D5F147-C4D8-4392-A63B-FEE656457ABA}"/>
              </a:ext>
            </a:extLst>
          </p:cNvPr>
          <p:cNvSpPr>
            <a:spLocks noChangeShapeType="1"/>
          </p:cNvSpPr>
          <p:nvPr/>
        </p:nvSpPr>
        <p:spPr bwMode="auto">
          <a:xfrm>
            <a:off x="3095625" y="5119688"/>
            <a:ext cx="360363" cy="0"/>
          </a:xfrm>
          <a:prstGeom prst="line">
            <a:avLst/>
          </a:prstGeom>
          <a:noFill/>
          <a:ln w="28575" cap="flat" cmpd="sng">
            <a:solidFill>
              <a:schemeClr val="tx1">
                <a:lumMod val="50000"/>
                <a:lumOff val="50000"/>
              </a:schemeClr>
            </a:solidFill>
            <a:round/>
          </a:ln>
          <a:effectLst/>
        </p:spPr>
        <p:txBody>
          <a:bodyPr wrap="none" lIns="90170" tIns="46990" rIns="90170" bIns="46990" anchor="ctr"/>
          <a:lstStyle/>
          <a:p>
            <a:pPr defTabSz="914400" eaLnBrk="1" hangingPunct="1">
              <a:buFont typeface="Arial" panose="020B0604020202020204" pitchFamily="34" charset="0"/>
              <a:buNone/>
              <a:defRPr/>
            </a:pPr>
            <a:endParaRPr lang="zh-CN" altLang="en-US">
              <a:ea typeface="宋体" panose="02010600030101010101" pitchFamily="2" charset="-122"/>
            </a:endParaRPr>
          </a:p>
        </p:txBody>
      </p:sp>
      <p:sp>
        <p:nvSpPr>
          <p:cNvPr id="57353" name="Text Box 14">
            <a:extLst>
              <a:ext uri="{FF2B5EF4-FFF2-40B4-BE49-F238E27FC236}">
                <a16:creationId xmlns:a16="http://schemas.microsoft.com/office/drawing/2014/main" id="{C26338CA-38DC-4402-A72C-E08A0A100273}"/>
              </a:ext>
            </a:extLst>
          </p:cNvPr>
          <p:cNvSpPr txBox="1">
            <a:spLocks noChangeArrowheads="1"/>
          </p:cNvSpPr>
          <p:nvPr/>
        </p:nvSpPr>
        <p:spPr bwMode="auto">
          <a:xfrm>
            <a:off x="3455988" y="3535363"/>
            <a:ext cx="4837112" cy="833437"/>
          </a:xfrm>
          <a:prstGeom prst="rect">
            <a:avLst/>
          </a:prstGeom>
          <a:solidFill>
            <a:schemeClr val="accent6">
              <a:lumMod val="20000"/>
              <a:lumOff val="80000"/>
            </a:schemeClr>
          </a:solidFill>
          <a:ln>
            <a:noFill/>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唯心史观：历史中起决定作用的，是上帝或“英雄”的精神。</a:t>
            </a:r>
          </a:p>
        </p:txBody>
      </p:sp>
      <p:sp>
        <p:nvSpPr>
          <p:cNvPr id="57354" name="Text Box 15">
            <a:extLst>
              <a:ext uri="{FF2B5EF4-FFF2-40B4-BE49-F238E27FC236}">
                <a16:creationId xmlns:a16="http://schemas.microsoft.com/office/drawing/2014/main" id="{E31A2B71-CAAF-4503-91A3-F65C77E2F413}"/>
              </a:ext>
            </a:extLst>
          </p:cNvPr>
          <p:cNvSpPr txBox="1">
            <a:spLocks noChangeArrowheads="1"/>
          </p:cNvSpPr>
          <p:nvPr/>
        </p:nvSpPr>
        <p:spPr bwMode="auto">
          <a:xfrm>
            <a:off x="3455988" y="4830763"/>
            <a:ext cx="4837112" cy="833437"/>
          </a:xfrm>
          <a:prstGeom prst="rect">
            <a:avLst/>
          </a:prstGeom>
          <a:solidFill>
            <a:schemeClr val="accent6">
              <a:lumMod val="20000"/>
              <a:lumOff val="80000"/>
            </a:schemeClr>
          </a:solidFill>
          <a:ln>
            <a:noFill/>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a:latin typeface="+mj-ea"/>
                <a:ea typeface="+mj-ea"/>
                <a:sym typeface="+mn-ea"/>
              </a:rPr>
              <a:t>唯物史观：历史中起决定作用的，是“群众的活动”。</a:t>
            </a:r>
          </a:p>
        </p:txBody>
      </p:sp>
      <p:sp>
        <p:nvSpPr>
          <p:cNvPr id="57355" name="Rectangle 2">
            <a:extLst>
              <a:ext uri="{FF2B5EF4-FFF2-40B4-BE49-F238E27FC236}">
                <a16:creationId xmlns:a16="http://schemas.microsoft.com/office/drawing/2014/main" id="{3CFB0DE0-752C-4A56-A59A-9E4705D7D20B}"/>
              </a:ext>
            </a:extLst>
          </p:cNvPr>
          <p:cNvSpPr>
            <a:spLocks noGrp="1" noChangeArrowheads="1"/>
          </p:cNvSpPr>
          <p:nvPr/>
        </p:nvSpPr>
        <p:spPr bwMode="auto">
          <a:xfrm>
            <a:off x="4464050" y="2921000"/>
            <a:ext cx="2146300" cy="422275"/>
          </a:xfrm>
          <a:prstGeom prst="rect">
            <a:avLst/>
          </a:prstGeom>
          <a:solidFill>
            <a:srgbClr val="FF9A00">
              <a:alpha val="63921"/>
            </a:srgbClr>
          </a:solidFill>
          <a:ln>
            <a:noFill/>
          </a:ln>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80000"/>
              </a:lnSpc>
              <a:spcBef>
                <a:spcPct val="20000"/>
              </a:spcBef>
              <a:defRPr/>
            </a:pPr>
            <a:r>
              <a:rPr lang="zh-CN" altLang="en-US" sz="2400" dirty="0">
                <a:latin typeface="+mj-ea"/>
                <a:ea typeface="+mj-ea"/>
                <a:sym typeface="+mn-ea"/>
              </a:rPr>
              <a:t> </a:t>
            </a:r>
            <a:r>
              <a:rPr lang="zh-CN" altLang="en-US" sz="2400" b="1" dirty="0">
                <a:solidFill>
                  <a:schemeClr val="bg1"/>
                </a:solidFill>
                <a:latin typeface="+mj-ea"/>
                <a:ea typeface="+mj-ea"/>
                <a:sym typeface="+mn-ea"/>
              </a:rPr>
              <a:t>英雄史观</a:t>
            </a:r>
          </a:p>
        </p:txBody>
      </p:sp>
      <p:sp>
        <p:nvSpPr>
          <p:cNvPr id="57356" name="Rectangle 2">
            <a:extLst>
              <a:ext uri="{FF2B5EF4-FFF2-40B4-BE49-F238E27FC236}">
                <a16:creationId xmlns:a16="http://schemas.microsoft.com/office/drawing/2014/main" id="{52776038-F13E-46F9-98C1-2536EBBF89E1}"/>
              </a:ext>
            </a:extLst>
          </p:cNvPr>
          <p:cNvSpPr>
            <a:spLocks noGrp="1" noChangeArrowheads="1"/>
          </p:cNvSpPr>
          <p:nvPr/>
        </p:nvSpPr>
        <p:spPr bwMode="auto">
          <a:xfrm>
            <a:off x="4464050" y="5919788"/>
            <a:ext cx="2146300" cy="412750"/>
          </a:xfrm>
          <a:prstGeom prst="rect">
            <a:avLst/>
          </a:prstGeom>
          <a:solidFill>
            <a:srgbClr val="FF9A00">
              <a:alpha val="63921"/>
            </a:srgbClr>
          </a:solidFill>
          <a:ln>
            <a:noFill/>
          </a:ln>
        </p:spPr>
        <p:txBody>
          <a:bodyPr lIns="0" tIns="0" rIns="0" bIns="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80000"/>
              </a:lnSpc>
              <a:spcBef>
                <a:spcPct val="20000"/>
              </a:spcBef>
              <a:defRPr/>
            </a:pPr>
            <a:r>
              <a:rPr lang="zh-CN" altLang="en-US" sz="2400" dirty="0">
                <a:latin typeface="+mj-ea"/>
                <a:ea typeface="+mj-ea"/>
                <a:sym typeface="+mn-ea"/>
              </a:rPr>
              <a:t> </a:t>
            </a:r>
            <a:r>
              <a:rPr lang="zh-CN" altLang="en-US" sz="2400" b="1" dirty="0">
                <a:solidFill>
                  <a:schemeClr val="bg1"/>
                </a:solidFill>
                <a:latin typeface="+mj-ea"/>
                <a:ea typeface="+mj-ea"/>
                <a:sym typeface="+mn-ea"/>
              </a:rPr>
              <a:t>群众史观</a:t>
            </a:r>
          </a:p>
        </p:txBody>
      </p:sp>
      <p:sp>
        <p:nvSpPr>
          <p:cNvPr id="16" name="文本框 15">
            <a:extLst>
              <a:ext uri="{FF2B5EF4-FFF2-40B4-BE49-F238E27FC236}">
                <a16:creationId xmlns:a16="http://schemas.microsoft.com/office/drawing/2014/main" id="{DB9C6799-F252-49D8-ADB4-64B9F1FE63B2}"/>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一、人民群众是历史的创造者</a:t>
            </a:r>
          </a:p>
        </p:txBody>
      </p:sp>
      <p:sp>
        <p:nvSpPr>
          <p:cNvPr id="58382" name="文本框 1">
            <a:extLst>
              <a:ext uri="{FF2B5EF4-FFF2-40B4-BE49-F238E27FC236}">
                <a16:creationId xmlns:a16="http://schemas.microsoft.com/office/drawing/2014/main" id="{3CF985BC-594D-4175-B8C1-F4D4ECDB1389}"/>
              </a:ext>
            </a:extLst>
          </p:cNvPr>
          <p:cNvSpPr txBox="1">
            <a:spLocks noChangeArrowheads="1"/>
          </p:cNvSpPr>
          <p:nvPr/>
        </p:nvSpPr>
        <p:spPr bwMode="auto">
          <a:xfrm>
            <a:off x="901700" y="1936750"/>
            <a:ext cx="734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dirty="0"/>
              <a:t>人民群众</a:t>
            </a:r>
            <a:r>
              <a:rPr lang="zh-CN" altLang="en-US" sz="2400" dirty="0"/>
              <a:t>是以劳动群众为主体、对历史发展起推动作用的社会人口中的绝大多数。</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FA54323C-B86C-4664-BAC6-6F4672A8868B}"/>
              </a:ext>
            </a:extLst>
          </p:cNvPr>
          <p:cNvSpPr/>
          <p:nvPr/>
        </p:nvSpPr>
        <p:spPr bwMode="auto">
          <a:xfrm>
            <a:off x="354013" y="1282700"/>
            <a:ext cx="58023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唯物史观在考察历史创造者坚持的原则</a:t>
            </a:r>
          </a:p>
        </p:txBody>
      </p:sp>
      <p:sp>
        <p:nvSpPr>
          <p:cNvPr id="6" name="文本框 5">
            <a:extLst>
              <a:ext uri="{FF2B5EF4-FFF2-40B4-BE49-F238E27FC236}">
                <a16:creationId xmlns:a16="http://schemas.microsoft.com/office/drawing/2014/main" id="{4B452157-913A-47F1-B3F7-1B99D25CC88D}"/>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一、人民群众是历史的创造者</a:t>
            </a:r>
          </a:p>
        </p:txBody>
      </p:sp>
      <p:grpSp>
        <p:nvGrpSpPr>
          <p:cNvPr id="59396" name="组合 3">
            <a:extLst>
              <a:ext uri="{FF2B5EF4-FFF2-40B4-BE49-F238E27FC236}">
                <a16:creationId xmlns:a16="http://schemas.microsoft.com/office/drawing/2014/main" id="{ABB1478D-C4EA-4011-BF59-584835D3079A}"/>
              </a:ext>
            </a:extLst>
          </p:cNvPr>
          <p:cNvGrpSpPr>
            <a:grpSpLocks/>
          </p:cNvGrpSpPr>
          <p:nvPr/>
        </p:nvGrpSpPr>
        <p:grpSpPr bwMode="auto">
          <a:xfrm>
            <a:off x="323850" y="2997200"/>
            <a:ext cx="1606550" cy="2368550"/>
            <a:chOff x="349920" y="2996635"/>
            <a:chExt cx="1606141" cy="2369427"/>
          </a:xfrm>
        </p:grpSpPr>
        <p:grpSp>
          <p:nvGrpSpPr>
            <p:cNvPr id="59405" name="组合 12">
              <a:extLst>
                <a:ext uri="{FF2B5EF4-FFF2-40B4-BE49-F238E27FC236}">
                  <a16:creationId xmlns:a16="http://schemas.microsoft.com/office/drawing/2014/main" id="{7CDDEDF9-67FD-429D-8037-BCE334D55CAB}"/>
                </a:ext>
              </a:extLst>
            </p:cNvPr>
            <p:cNvGrpSpPr>
              <a:grpSpLocks/>
            </p:cNvGrpSpPr>
            <p:nvPr/>
          </p:nvGrpSpPr>
          <p:grpSpPr bwMode="auto">
            <a:xfrm>
              <a:off x="349920" y="2996635"/>
              <a:ext cx="1606141" cy="2369427"/>
              <a:chOff x="3528090" y="1963833"/>
              <a:chExt cx="2255914" cy="3327991"/>
            </a:xfrm>
          </p:grpSpPr>
          <p:sp>
            <p:nvSpPr>
              <p:cNvPr id="14" name="Freeform 6">
                <a:extLst>
                  <a:ext uri="{FF2B5EF4-FFF2-40B4-BE49-F238E27FC236}">
                    <a16:creationId xmlns:a16="http://schemas.microsoft.com/office/drawing/2014/main" id="{4C2753D3-3E54-49A7-A0DC-ACB73D1AFDB6}"/>
                  </a:ext>
                </a:extLst>
              </p:cNvPr>
              <p:cNvSpPr/>
              <p:nvPr/>
            </p:nvSpPr>
            <p:spPr bwMode="auto">
              <a:xfrm>
                <a:off x="3528090" y="1963833"/>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solidFill>
                <a:srgbClr val="118C3B"/>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Freeform 6">
                <a:extLst>
                  <a:ext uri="{FF2B5EF4-FFF2-40B4-BE49-F238E27FC236}">
                    <a16:creationId xmlns:a16="http://schemas.microsoft.com/office/drawing/2014/main" id="{95290BAB-0DD2-4162-9245-E043727D8BCD}"/>
                  </a:ext>
                </a:extLst>
              </p:cNvPr>
              <p:cNvSpPr/>
              <p:nvPr/>
            </p:nvSpPr>
            <p:spPr bwMode="auto">
              <a:xfrm>
                <a:off x="3528090" y="2360782"/>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任意多边形 50">
                <a:extLst>
                  <a:ext uri="{FF2B5EF4-FFF2-40B4-BE49-F238E27FC236}">
                    <a16:creationId xmlns:a16="http://schemas.microsoft.com/office/drawing/2014/main" id="{F08FCDD2-C42F-417B-B6B9-4DD3B9C6F2F7}"/>
                  </a:ext>
                </a:extLst>
              </p:cNvPr>
              <p:cNvSpPr/>
              <p:nvPr/>
            </p:nvSpPr>
            <p:spPr>
              <a:xfrm>
                <a:off x="4671652" y="4430829"/>
                <a:ext cx="0" cy="860995"/>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9406" name="文本框 1">
              <a:extLst>
                <a:ext uri="{FF2B5EF4-FFF2-40B4-BE49-F238E27FC236}">
                  <a16:creationId xmlns:a16="http://schemas.microsoft.com/office/drawing/2014/main" id="{80B4E959-828F-4AF8-80BE-F67FDBB6FDEB}"/>
                </a:ext>
              </a:extLst>
            </p:cNvPr>
            <p:cNvSpPr txBox="1">
              <a:spLocks noChangeArrowheads="1"/>
            </p:cNvSpPr>
            <p:nvPr/>
          </p:nvSpPr>
          <p:spPr bwMode="auto">
            <a:xfrm>
              <a:off x="409661" y="3611523"/>
              <a:ext cx="1508289"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buFont typeface="Arial" panose="020B0604020202020204" pitchFamily="34" charset="0"/>
                <a:buNone/>
              </a:pPr>
              <a:r>
                <a:rPr lang="zh-CN" altLang="en-US" sz="2400" b="1"/>
                <a:t>唯物</a:t>
              </a:r>
              <a:endParaRPr lang="en-US" altLang="zh-CN" sz="2400" b="1"/>
            </a:p>
            <a:p>
              <a:pPr algn="ctr">
                <a:lnSpc>
                  <a:spcPct val="120000"/>
                </a:lnSpc>
                <a:buFont typeface="Arial" panose="020B0604020202020204" pitchFamily="34" charset="0"/>
                <a:buNone/>
              </a:pPr>
              <a:r>
                <a:rPr lang="zh-CN" altLang="en-US" sz="2400" b="1"/>
                <a:t>史观</a:t>
              </a:r>
            </a:p>
          </p:txBody>
        </p:sp>
      </p:grpSp>
      <p:sp>
        <p:nvSpPr>
          <p:cNvPr id="59397" name="文本框 2">
            <a:extLst>
              <a:ext uri="{FF2B5EF4-FFF2-40B4-BE49-F238E27FC236}">
                <a16:creationId xmlns:a16="http://schemas.microsoft.com/office/drawing/2014/main" id="{6BC32563-B0CE-4BA3-923C-3327E461330B}"/>
              </a:ext>
            </a:extLst>
          </p:cNvPr>
          <p:cNvSpPr txBox="1">
            <a:spLocks noChangeArrowheads="1"/>
          </p:cNvSpPr>
          <p:nvPr/>
        </p:nvSpPr>
        <p:spPr bwMode="auto">
          <a:xfrm>
            <a:off x="2120900" y="2163763"/>
            <a:ext cx="658018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立足于</a:t>
            </a:r>
            <a:r>
              <a:rPr lang="zh-CN" altLang="en-US" sz="2400" dirty="0">
                <a:highlight>
                  <a:srgbClr val="FFFF00"/>
                </a:highlight>
              </a:rPr>
              <a:t>现实的人及其本质</a:t>
            </a:r>
            <a:r>
              <a:rPr lang="zh-CN" altLang="en-US" sz="2400" dirty="0"/>
              <a:t>来把握历史的创造者</a:t>
            </a:r>
          </a:p>
        </p:txBody>
      </p:sp>
      <p:sp>
        <p:nvSpPr>
          <p:cNvPr id="59398" name="文本框 8">
            <a:extLst>
              <a:ext uri="{FF2B5EF4-FFF2-40B4-BE49-F238E27FC236}">
                <a16:creationId xmlns:a16="http://schemas.microsoft.com/office/drawing/2014/main" id="{A71EDB57-565D-404E-87C3-2E71ED0C9ED3}"/>
              </a:ext>
            </a:extLst>
          </p:cNvPr>
          <p:cNvSpPr txBox="1">
            <a:spLocks noChangeArrowheads="1"/>
          </p:cNvSpPr>
          <p:nvPr/>
        </p:nvSpPr>
        <p:spPr bwMode="auto">
          <a:xfrm>
            <a:off x="2120900" y="2884488"/>
            <a:ext cx="6580188"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立足于</a:t>
            </a:r>
            <a:r>
              <a:rPr lang="zh-CN" altLang="en-US" sz="2400" dirty="0">
                <a:highlight>
                  <a:srgbClr val="FFFF00"/>
                </a:highlight>
              </a:rPr>
              <a:t>整体的社会历史过程</a:t>
            </a:r>
            <a:r>
              <a:rPr lang="zh-CN" altLang="en-US" sz="2400" dirty="0"/>
              <a:t>来探究谁是历史的创造者</a:t>
            </a:r>
          </a:p>
        </p:txBody>
      </p:sp>
      <p:sp>
        <p:nvSpPr>
          <p:cNvPr id="59399" name="文本框 10">
            <a:extLst>
              <a:ext uri="{FF2B5EF4-FFF2-40B4-BE49-F238E27FC236}">
                <a16:creationId xmlns:a16="http://schemas.microsoft.com/office/drawing/2014/main" id="{454D1C2C-DD97-4DAD-AB97-B0F4B9466CE8}"/>
              </a:ext>
            </a:extLst>
          </p:cNvPr>
          <p:cNvSpPr txBox="1">
            <a:spLocks noChangeArrowheads="1"/>
          </p:cNvSpPr>
          <p:nvPr/>
        </p:nvSpPr>
        <p:spPr bwMode="auto">
          <a:xfrm>
            <a:off x="2120900" y="4049713"/>
            <a:ext cx="6580188"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从</a:t>
            </a:r>
            <a:r>
              <a:rPr lang="zh-CN" altLang="en-US" sz="2400" dirty="0">
                <a:highlight>
                  <a:srgbClr val="FFFF00"/>
                </a:highlight>
              </a:rPr>
              <a:t>社会历史发展的必然性</a:t>
            </a:r>
            <a:r>
              <a:rPr lang="zh-CN" altLang="en-US" sz="2400" dirty="0"/>
              <a:t>入手来考察和说明谁是历史的创造者</a:t>
            </a:r>
          </a:p>
        </p:txBody>
      </p:sp>
      <p:sp>
        <p:nvSpPr>
          <p:cNvPr id="59400" name="文本框 11">
            <a:extLst>
              <a:ext uri="{FF2B5EF4-FFF2-40B4-BE49-F238E27FC236}">
                <a16:creationId xmlns:a16="http://schemas.microsoft.com/office/drawing/2014/main" id="{745475B2-2CE9-4FBB-BA2F-64D619BCC06A}"/>
              </a:ext>
            </a:extLst>
          </p:cNvPr>
          <p:cNvSpPr txBox="1">
            <a:spLocks noChangeArrowheads="1"/>
          </p:cNvSpPr>
          <p:nvPr/>
        </p:nvSpPr>
        <p:spPr bwMode="auto">
          <a:xfrm>
            <a:off x="2120900" y="5213350"/>
            <a:ext cx="6580188"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从</a:t>
            </a:r>
            <a:r>
              <a:rPr lang="zh-CN" altLang="en-US" sz="2400" dirty="0">
                <a:highlight>
                  <a:srgbClr val="FFFF00"/>
                </a:highlight>
              </a:rPr>
              <a:t>人与历史关系的不同层次</a:t>
            </a:r>
            <a:r>
              <a:rPr lang="zh-CN" altLang="en-US" sz="2400" dirty="0"/>
              <a:t>上考察谁是历史的创造者</a:t>
            </a:r>
          </a:p>
        </p:txBody>
      </p:sp>
      <p:cxnSp>
        <p:nvCxnSpPr>
          <p:cNvPr id="8" name="直接连接符 7">
            <a:extLst>
              <a:ext uri="{FF2B5EF4-FFF2-40B4-BE49-F238E27FC236}">
                <a16:creationId xmlns:a16="http://schemas.microsoft.com/office/drawing/2014/main" id="{0DF23C2B-CD56-4F2A-BD50-6AE53E03489C}"/>
              </a:ext>
            </a:extLst>
          </p:cNvPr>
          <p:cNvCxnSpPr/>
          <p:nvPr/>
        </p:nvCxnSpPr>
        <p:spPr>
          <a:xfrm>
            <a:off x="2044700" y="2808288"/>
            <a:ext cx="6840538"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4E657D5-00A1-4BF5-92AC-3188CF29CD37}"/>
              </a:ext>
            </a:extLst>
          </p:cNvPr>
          <p:cNvCxnSpPr/>
          <p:nvPr/>
        </p:nvCxnSpPr>
        <p:spPr>
          <a:xfrm>
            <a:off x="2044700" y="3975100"/>
            <a:ext cx="6840538"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C52D9B0-53F5-43F7-A887-7A6BF1117ABC}"/>
              </a:ext>
            </a:extLst>
          </p:cNvPr>
          <p:cNvCxnSpPr/>
          <p:nvPr/>
        </p:nvCxnSpPr>
        <p:spPr>
          <a:xfrm>
            <a:off x="2044700" y="5141913"/>
            <a:ext cx="6840538"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1433264-4346-4D54-8E32-1E568DDF516D}"/>
              </a:ext>
            </a:extLst>
          </p:cNvPr>
          <p:cNvCxnSpPr/>
          <p:nvPr/>
        </p:nvCxnSpPr>
        <p:spPr>
          <a:xfrm>
            <a:off x="2044700" y="6308725"/>
            <a:ext cx="6840538"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5">
            <a:extLst>
              <a:ext uri="{FF2B5EF4-FFF2-40B4-BE49-F238E27FC236}">
                <a16:creationId xmlns:a16="http://schemas.microsoft.com/office/drawing/2014/main" id="{BB4C17BA-15B0-4DC8-BB37-040F2AAB6990}"/>
              </a:ext>
            </a:extLst>
          </p:cNvPr>
          <p:cNvSpPr/>
          <p:nvPr/>
        </p:nvSpPr>
        <p:spPr bwMode="auto">
          <a:xfrm>
            <a:off x="354013" y="1069975"/>
            <a:ext cx="58023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人民群众在创造历史过程中的决定作用</a:t>
            </a:r>
          </a:p>
        </p:txBody>
      </p:sp>
      <p:sp>
        <p:nvSpPr>
          <p:cNvPr id="14" name="文本框 13">
            <a:extLst>
              <a:ext uri="{FF2B5EF4-FFF2-40B4-BE49-F238E27FC236}">
                <a16:creationId xmlns:a16="http://schemas.microsoft.com/office/drawing/2014/main" id="{3EFCF3D8-F9D2-41A7-9F84-6ABA7C2545AF}"/>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一、人民群众是历史的创造者</a:t>
            </a:r>
          </a:p>
        </p:txBody>
      </p:sp>
      <p:grpSp>
        <p:nvGrpSpPr>
          <p:cNvPr id="60420" name="组合 3">
            <a:extLst>
              <a:ext uri="{FF2B5EF4-FFF2-40B4-BE49-F238E27FC236}">
                <a16:creationId xmlns:a16="http://schemas.microsoft.com/office/drawing/2014/main" id="{1631EEA0-ED9D-4423-8883-C704441A6E77}"/>
              </a:ext>
            </a:extLst>
          </p:cNvPr>
          <p:cNvGrpSpPr>
            <a:grpSpLocks/>
          </p:cNvGrpSpPr>
          <p:nvPr/>
        </p:nvGrpSpPr>
        <p:grpSpPr bwMode="auto">
          <a:xfrm>
            <a:off x="984250" y="1819275"/>
            <a:ext cx="7175500" cy="4594225"/>
            <a:chOff x="1116013" y="1755775"/>
            <a:chExt cx="7177086" cy="4594225"/>
          </a:xfrm>
        </p:grpSpPr>
        <p:sp>
          <p:nvSpPr>
            <p:cNvPr id="60421" name="文本框 2">
              <a:extLst>
                <a:ext uri="{FF2B5EF4-FFF2-40B4-BE49-F238E27FC236}">
                  <a16:creationId xmlns:a16="http://schemas.microsoft.com/office/drawing/2014/main" id="{6A141DAE-D4E1-48A1-BEA3-21E475BABF9F}"/>
                </a:ext>
              </a:extLst>
            </p:cNvPr>
            <p:cNvSpPr txBox="1">
              <a:spLocks noChangeArrowheads="1"/>
            </p:cNvSpPr>
            <p:nvPr/>
          </p:nvSpPr>
          <p:spPr bwMode="auto">
            <a:xfrm>
              <a:off x="4703764" y="3538538"/>
              <a:ext cx="3589335"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③人民群众是社会变革的决定力量。</a:t>
              </a:r>
            </a:p>
          </p:txBody>
        </p:sp>
        <p:sp>
          <p:nvSpPr>
            <p:cNvPr id="60422" name="AutoShape 5">
              <a:extLst>
                <a:ext uri="{FF2B5EF4-FFF2-40B4-BE49-F238E27FC236}">
                  <a16:creationId xmlns:a16="http://schemas.microsoft.com/office/drawing/2014/main" id="{845334A3-86ED-4213-9CD1-25FF1922CD28}"/>
                </a:ext>
              </a:extLst>
            </p:cNvPr>
            <p:cNvSpPr>
              <a:spLocks noChangeArrowheads="1"/>
            </p:cNvSpPr>
            <p:nvPr/>
          </p:nvSpPr>
          <p:spPr bwMode="auto">
            <a:xfrm>
              <a:off x="4465638" y="2644775"/>
              <a:ext cx="288925" cy="360363"/>
            </a:xfrm>
            <a:prstGeom prst="rightArrow">
              <a:avLst>
                <a:gd name="adj1" fmla="val 50000"/>
                <a:gd name="adj2" fmla="val 40069"/>
              </a:avLst>
            </a:prstGeom>
            <a:solidFill>
              <a:srgbClr val="FF9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pic>
          <p:nvPicPr>
            <p:cNvPr id="60423" name="Picture 10">
              <a:extLst>
                <a:ext uri="{FF2B5EF4-FFF2-40B4-BE49-F238E27FC236}">
                  <a16:creationId xmlns:a16="http://schemas.microsoft.com/office/drawing/2014/main" id="{B887EBA7-8D3E-4867-86C4-88838BFD5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0300" y="1755775"/>
              <a:ext cx="2917825"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11">
              <a:extLst>
                <a:ext uri="{FF2B5EF4-FFF2-40B4-BE49-F238E27FC236}">
                  <a16:creationId xmlns:a16="http://schemas.microsoft.com/office/drawing/2014/main" id="{6DF287C8-B1AF-4996-AE6E-A4093F918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77" t="3239" r="2402" b="8012"/>
            <a:stretch>
              <a:fillRect/>
            </a:stretch>
          </p:blipFill>
          <p:spPr bwMode="auto">
            <a:xfrm>
              <a:off x="1331913" y="4433888"/>
              <a:ext cx="2665412"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2">
              <a:extLst>
                <a:ext uri="{FF2B5EF4-FFF2-40B4-BE49-F238E27FC236}">
                  <a16:creationId xmlns:a16="http://schemas.microsoft.com/office/drawing/2014/main" id="{3D558788-313B-4717-8D86-F1934D2C7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300" y="4538663"/>
              <a:ext cx="2917825"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AutoShape 5">
              <a:extLst>
                <a:ext uri="{FF2B5EF4-FFF2-40B4-BE49-F238E27FC236}">
                  <a16:creationId xmlns:a16="http://schemas.microsoft.com/office/drawing/2014/main" id="{161372B5-4A08-49B8-988A-B50CC9EE99E6}"/>
                </a:ext>
              </a:extLst>
            </p:cNvPr>
            <p:cNvSpPr>
              <a:spLocks noChangeArrowheads="1"/>
            </p:cNvSpPr>
            <p:nvPr/>
          </p:nvSpPr>
          <p:spPr bwMode="auto">
            <a:xfrm rot="5400000">
              <a:off x="2478880" y="4053681"/>
              <a:ext cx="288925" cy="360362"/>
            </a:xfrm>
            <a:prstGeom prst="rightArrow">
              <a:avLst>
                <a:gd name="adj1" fmla="val 50000"/>
                <a:gd name="adj2" fmla="val 40069"/>
              </a:avLst>
            </a:prstGeom>
            <a:solidFill>
              <a:srgbClr val="FF9A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60427" name="AutoShape 5">
              <a:extLst>
                <a:ext uri="{FF2B5EF4-FFF2-40B4-BE49-F238E27FC236}">
                  <a16:creationId xmlns:a16="http://schemas.microsoft.com/office/drawing/2014/main" id="{D3175C74-2FDA-496E-881A-DEF1C4F1F852}"/>
                </a:ext>
              </a:extLst>
            </p:cNvPr>
            <p:cNvSpPr>
              <a:spLocks noChangeArrowheads="1"/>
            </p:cNvSpPr>
            <p:nvPr/>
          </p:nvSpPr>
          <p:spPr bwMode="auto">
            <a:xfrm rot="5400000">
              <a:off x="7037387" y="4059237"/>
              <a:ext cx="288925" cy="358775"/>
            </a:xfrm>
            <a:prstGeom prst="rightArrow">
              <a:avLst>
                <a:gd name="adj1" fmla="val 50000"/>
                <a:gd name="adj2" fmla="val 40069"/>
              </a:avLst>
            </a:prstGeom>
            <a:solidFill>
              <a:srgbClr val="FF9A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60428" name="文本框 1">
              <a:extLst>
                <a:ext uri="{FF2B5EF4-FFF2-40B4-BE49-F238E27FC236}">
                  <a16:creationId xmlns:a16="http://schemas.microsoft.com/office/drawing/2014/main" id="{CC302856-4E66-45FA-9570-94536A5873CA}"/>
                </a:ext>
              </a:extLst>
            </p:cNvPr>
            <p:cNvSpPr txBox="1">
              <a:spLocks noChangeArrowheads="1"/>
            </p:cNvSpPr>
            <p:nvPr/>
          </p:nvSpPr>
          <p:spPr bwMode="auto">
            <a:xfrm>
              <a:off x="1116013" y="1924568"/>
              <a:ext cx="3170237"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①人民群众是社会物质财富的创造者。</a:t>
              </a:r>
            </a:p>
          </p:txBody>
        </p:sp>
        <p:sp>
          <p:nvSpPr>
            <p:cNvPr id="60429" name="文本框 15">
              <a:extLst>
                <a:ext uri="{FF2B5EF4-FFF2-40B4-BE49-F238E27FC236}">
                  <a16:creationId xmlns:a16="http://schemas.microsoft.com/office/drawing/2014/main" id="{D35C6E4A-4855-43F7-9E47-34E7E334ACAC}"/>
                </a:ext>
              </a:extLst>
            </p:cNvPr>
            <p:cNvSpPr txBox="1">
              <a:spLocks noChangeArrowheads="1"/>
            </p:cNvSpPr>
            <p:nvPr/>
          </p:nvSpPr>
          <p:spPr bwMode="auto">
            <a:xfrm>
              <a:off x="1116013" y="3017124"/>
              <a:ext cx="3170237"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②人民群众是社会精神财富的创造者。</a:t>
              </a:r>
            </a:p>
          </p:txBody>
        </p:sp>
      </p:gr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33A2F508-BF00-43C3-9FD8-A66DB91D63D0}"/>
              </a:ext>
            </a:extLst>
          </p:cNvPr>
          <p:cNvSpPr/>
          <p:nvPr/>
        </p:nvSpPr>
        <p:spPr bwMode="auto">
          <a:xfrm>
            <a:off x="354013" y="1120775"/>
            <a:ext cx="444658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无产阶级政党的群众路线</a:t>
            </a:r>
          </a:p>
        </p:txBody>
      </p:sp>
      <p:sp>
        <p:nvSpPr>
          <p:cNvPr id="7" name="文本框 6">
            <a:extLst>
              <a:ext uri="{FF2B5EF4-FFF2-40B4-BE49-F238E27FC236}">
                <a16:creationId xmlns:a16="http://schemas.microsoft.com/office/drawing/2014/main" id="{D3C94138-F907-4A76-BC21-2454CE2ECCC4}"/>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一、人民群众是历史的创造者</a:t>
            </a:r>
          </a:p>
        </p:txBody>
      </p:sp>
      <p:sp>
        <p:nvSpPr>
          <p:cNvPr id="61444" name="文本框 2">
            <a:extLst>
              <a:ext uri="{FF2B5EF4-FFF2-40B4-BE49-F238E27FC236}">
                <a16:creationId xmlns:a16="http://schemas.microsoft.com/office/drawing/2014/main" id="{A9C2746E-9D12-4940-AE06-D009F3F4CB9E}"/>
              </a:ext>
            </a:extLst>
          </p:cNvPr>
          <p:cNvSpPr txBox="1">
            <a:spLocks noChangeArrowheads="1"/>
          </p:cNvSpPr>
          <p:nvPr/>
        </p:nvSpPr>
        <p:spPr bwMode="auto">
          <a:xfrm>
            <a:off x="349250" y="4513263"/>
            <a:ext cx="8445500" cy="193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党的一切实际工作中，凡属正确的领导，必须是从群众中来，到群众中去。这就是说，将群众的意见（分散的无系统的意见）集中起来（经过研究，化为集中的系统的意见），又到群众中去作宣传解释，化为群众的意见，使群众坚持下去，见之于行动，并在群众行动中考验这些意见是否正确。然后再从群众中集中起来，再到群众中坚持下去。如此无限循环，一次比一次地更正确、更生动、更丰富。</a:t>
            </a:r>
            <a:endParaRPr lang="zh-CN" altLang="en-US" sz="2400" dirty="0"/>
          </a:p>
          <a:p>
            <a:pPr algn="r">
              <a:spcBef>
                <a:spcPts val="1400"/>
              </a:spcBef>
              <a:buFont typeface="Arial" panose="020B0604020202020204" pitchFamily="34" charset="0"/>
              <a:buNone/>
            </a:pPr>
            <a:r>
              <a:rPr lang="en-US" altLang="zh-CN" dirty="0"/>
              <a:t>——</a:t>
            </a:r>
            <a:r>
              <a:rPr lang="zh-CN" altLang="en-US" dirty="0"/>
              <a:t>毛泽东 </a:t>
            </a:r>
          </a:p>
        </p:txBody>
      </p:sp>
      <p:grpSp>
        <p:nvGrpSpPr>
          <p:cNvPr id="61445" name="组合 3">
            <a:extLst>
              <a:ext uri="{FF2B5EF4-FFF2-40B4-BE49-F238E27FC236}">
                <a16:creationId xmlns:a16="http://schemas.microsoft.com/office/drawing/2014/main" id="{D93AC777-D1DC-40A9-8B3E-FE5DFFF21072}"/>
              </a:ext>
            </a:extLst>
          </p:cNvPr>
          <p:cNvGrpSpPr>
            <a:grpSpLocks/>
          </p:cNvGrpSpPr>
          <p:nvPr/>
        </p:nvGrpSpPr>
        <p:grpSpPr bwMode="auto">
          <a:xfrm>
            <a:off x="349250" y="1925638"/>
            <a:ext cx="8445500" cy="2468562"/>
            <a:chOff x="349250" y="1912486"/>
            <a:chExt cx="8445500" cy="2469014"/>
          </a:xfrm>
        </p:grpSpPr>
        <p:sp>
          <p:nvSpPr>
            <p:cNvPr id="61446" name="文本框 1">
              <a:extLst>
                <a:ext uri="{FF2B5EF4-FFF2-40B4-BE49-F238E27FC236}">
                  <a16:creationId xmlns:a16="http://schemas.microsoft.com/office/drawing/2014/main" id="{7921F747-7ACE-467B-9DF3-1FC2D5A47B2B}"/>
                </a:ext>
              </a:extLst>
            </p:cNvPr>
            <p:cNvSpPr txBox="1">
              <a:spLocks noChangeArrowheads="1"/>
            </p:cNvSpPr>
            <p:nvPr/>
          </p:nvSpPr>
          <p:spPr bwMode="auto">
            <a:xfrm>
              <a:off x="717550" y="2054002"/>
              <a:ext cx="7708900" cy="218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唯物史观关于人民群众是历史创造者的原理，</a:t>
              </a:r>
              <a:r>
                <a:rPr lang="zh-CN" altLang="en-US" sz="2400" dirty="0">
                  <a:highlight>
                    <a:srgbClr val="FFFF00"/>
                  </a:highlight>
                </a:rPr>
                <a:t>要求我们坚持马克思主义群众观点，贯彻党的群众路线。</a:t>
              </a:r>
            </a:p>
            <a:p>
              <a:pPr algn="just">
                <a:lnSpc>
                  <a:spcPct val="120000"/>
                </a:lnSpc>
                <a:spcBef>
                  <a:spcPts val="1400"/>
                </a:spcBef>
                <a:buFont typeface="Arial" panose="020B0604020202020204" pitchFamily="34" charset="0"/>
                <a:buNone/>
              </a:pPr>
              <a:r>
                <a:rPr lang="zh-CN" altLang="en-US" sz="2400" b="1" dirty="0">
                  <a:solidFill>
                    <a:srgbClr val="014D23"/>
                  </a:solidFill>
                </a:rPr>
                <a:t>                      一起为了群众，一切依靠群众。</a:t>
              </a:r>
            </a:p>
            <a:p>
              <a:pPr algn="just">
                <a:lnSpc>
                  <a:spcPct val="120000"/>
                </a:lnSpc>
                <a:spcBef>
                  <a:spcPts val="1400"/>
                </a:spcBef>
                <a:buFont typeface="Arial" panose="020B0604020202020204" pitchFamily="34" charset="0"/>
                <a:buNone/>
              </a:pPr>
              <a:r>
                <a:rPr lang="zh-CN" altLang="en-US" sz="2400" b="1" dirty="0">
                  <a:solidFill>
                    <a:srgbClr val="014D23"/>
                  </a:solidFill>
                </a:rPr>
                <a:t>                      从群众中来，到群众中去。</a:t>
              </a:r>
            </a:p>
          </p:txBody>
        </p:sp>
        <p:sp>
          <p:nvSpPr>
            <p:cNvPr id="10" name="圆角矩形 4">
              <a:extLst>
                <a:ext uri="{FF2B5EF4-FFF2-40B4-BE49-F238E27FC236}">
                  <a16:creationId xmlns:a16="http://schemas.microsoft.com/office/drawing/2014/main" id="{36490FAB-89F2-448C-A576-544FB0492302}"/>
                </a:ext>
              </a:extLst>
            </p:cNvPr>
            <p:cNvSpPr/>
            <p:nvPr/>
          </p:nvSpPr>
          <p:spPr bwMode="auto">
            <a:xfrm>
              <a:off x="349250" y="1912486"/>
              <a:ext cx="8445500" cy="2469014"/>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FEC28B6A-F440-40C5-BEC0-4A65BFEBC6E7}"/>
              </a:ext>
            </a:extLst>
          </p:cNvPr>
          <p:cNvSpPr/>
          <p:nvPr/>
        </p:nvSpPr>
        <p:spPr bwMode="auto">
          <a:xfrm>
            <a:off x="354013" y="1360488"/>
            <a:ext cx="44465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无产阶级政党群众路线</a:t>
            </a:r>
          </a:p>
        </p:txBody>
      </p:sp>
      <p:pic>
        <p:nvPicPr>
          <p:cNvPr id="6" name="Picture 9">
            <a:extLst>
              <a:ext uri="{FF2B5EF4-FFF2-40B4-BE49-F238E27FC236}">
                <a16:creationId xmlns:a16="http://schemas.microsoft.com/office/drawing/2014/main" id="{033DF512-08DB-4570-A7F7-41C38C00EDFB}"/>
              </a:ext>
            </a:extLst>
          </p:cNvPr>
          <p:cNvPicPr>
            <a:picLocks noChangeAspect="1" noChangeArrowheads="1"/>
          </p:cNvPicPr>
          <p:nvPr/>
        </p:nvPicPr>
        <p:blipFill rotWithShape="1">
          <a:blip r:embed="rId2" cstate="print"/>
          <a:srcRect r="10340"/>
          <a:stretch>
            <a:fillRect/>
          </a:stretch>
        </p:blipFill>
        <p:spPr bwMode="auto">
          <a:xfrm>
            <a:off x="1143000" y="3429000"/>
            <a:ext cx="3191431" cy="2715773"/>
          </a:xfrm>
          <a:prstGeom prst="roundRect">
            <a:avLst>
              <a:gd name="adj" fmla="val 8594"/>
            </a:avLst>
          </a:prstGeom>
          <a:solidFill>
            <a:srgbClr val="FFFFFF">
              <a:shade val="85000"/>
            </a:srgbClr>
          </a:solidFill>
          <a:ln>
            <a:noFill/>
          </a:ln>
          <a:effectLst>
            <a:outerShdw dist="35921" dir="2700000" algn="ctr" rotWithShape="0">
              <a:srgbClr val="808080"/>
            </a:outerShdw>
          </a:effectLst>
        </p:spPr>
      </p:pic>
      <p:pic>
        <p:nvPicPr>
          <p:cNvPr id="8" name="Picture 10">
            <a:extLst>
              <a:ext uri="{FF2B5EF4-FFF2-40B4-BE49-F238E27FC236}">
                <a16:creationId xmlns:a16="http://schemas.microsoft.com/office/drawing/2014/main" id="{412E2961-3557-41D1-9B9B-8232340249E8}"/>
              </a:ext>
            </a:extLst>
          </p:cNvPr>
          <p:cNvPicPr>
            <a:picLocks noChangeAspect="1" noChangeArrowheads="1"/>
          </p:cNvPicPr>
          <p:nvPr/>
        </p:nvPicPr>
        <p:blipFill>
          <a:blip r:embed="rId3" cstate="print"/>
          <a:srcRect/>
          <a:stretch>
            <a:fillRect/>
          </a:stretch>
        </p:blipFill>
        <p:spPr bwMode="auto">
          <a:xfrm>
            <a:off x="4806013" y="3429000"/>
            <a:ext cx="3093387" cy="2715773"/>
          </a:xfrm>
          <a:prstGeom prst="roundRect">
            <a:avLst>
              <a:gd name="adj" fmla="val 8594"/>
            </a:avLst>
          </a:prstGeom>
          <a:solidFill>
            <a:srgbClr val="FFFFFF">
              <a:shade val="85000"/>
            </a:srgbClr>
          </a:solidFill>
          <a:ln>
            <a:noFill/>
          </a:ln>
          <a:effectLst>
            <a:outerShdw dist="35921" dir="2700000" algn="ctr" rotWithShape="0">
              <a:srgbClr val="808080"/>
            </a:outerShdw>
          </a:effectLst>
        </p:spPr>
      </p:pic>
      <p:sp>
        <p:nvSpPr>
          <p:cNvPr id="9" name="文本框 8">
            <a:extLst>
              <a:ext uri="{FF2B5EF4-FFF2-40B4-BE49-F238E27FC236}">
                <a16:creationId xmlns:a16="http://schemas.microsoft.com/office/drawing/2014/main" id="{18F14486-6F32-4B9C-AD63-78220D2FD489}"/>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一、人民群众是历史的创造者</a:t>
            </a:r>
          </a:p>
        </p:txBody>
      </p:sp>
      <p:sp>
        <p:nvSpPr>
          <p:cNvPr id="62470" name="文本框 1">
            <a:extLst>
              <a:ext uri="{FF2B5EF4-FFF2-40B4-BE49-F238E27FC236}">
                <a16:creationId xmlns:a16="http://schemas.microsoft.com/office/drawing/2014/main" id="{65C1974D-C60D-47F6-A4FA-D3F1E5C78FC7}"/>
              </a:ext>
            </a:extLst>
          </p:cNvPr>
          <p:cNvSpPr txBox="1">
            <a:spLocks noChangeArrowheads="1"/>
          </p:cNvSpPr>
          <p:nvPr/>
        </p:nvSpPr>
        <p:spPr bwMode="auto">
          <a:xfrm>
            <a:off x="812800" y="2222500"/>
            <a:ext cx="72009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群众路线是我们党在革命、建设、改革时期不断取得胜利的不可须臾离开的重要法宝。</a:t>
            </a: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5C1F1B74-3064-4E82-9FBE-09A78A9779CB}"/>
              </a:ext>
            </a:extLst>
          </p:cNvPr>
          <p:cNvSpPr/>
          <p:nvPr/>
        </p:nvSpPr>
        <p:spPr bwMode="auto">
          <a:xfrm>
            <a:off x="354013" y="1471613"/>
            <a:ext cx="44465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无产阶级政党的群众路线</a:t>
            </a:r>
          </a:p>
        </p:txBody>
      </p:sp>
      <p:pic>
        <p:nvPicPr>
          <p:cNvPr id="9" name="Picture 9">
            <a:extLst>
              <a:ext uri="{FF2B5EF4-FFF2-40B4-BE49-F238E27FC236}">
                <a16:creationId xmlns:a16="http://schemas.microsoft.com/office/drawing/2014/main" id="{62704F69-9E83-479E-B213-4AC8372570B9}"/>
              </a:ext>
            </a:extLst>
          </p:cNvPr>
          <p:cNvPicPr>
            <a:picLocks noChangeAspect="1" noChangeArrowheads="1"/>
          </p:cNvPicPr>
          <p:nvPr/>
        </p:nvPicPr>
        <p:blipFill rotWithShape="1">
          <a:blip r:embed="rId2" cstate="print"/>
          <a:srcRect l="2856" t="12528" r="5739" b="2249"/>
          <a:stretch>
            <a:fillRect/>
          </a:stretch>
        </p:blipFill>
        <p:spPr bwMode="auto">
          <a:xfrm>
            <a:off x="444501" y="2939424"/>
            <a:ext cx="2997200" cy="2595225"/>
          </a:xfrm>
          <a:prstGeom prst="roundRect">
            <a:avLst>
              <a:gd name="adj" fmla="val 8594"/>
            </a:avLst>
          </a:prstGeom>
          <a:solidFill>
            <a:srgbClr val="FFFFFF">
              <a:shade val="85000"/>
            </a:srgbClr>
          </a:solidFill>
          <a:ln>
            <a:noFill/>
          </a:ln>
          <a:effectLst>
            <a:outerShdw dist="35921" dir="2700000" algn="ctr" rotWithShape="0">
              <a:srgbClr val="808080"/>
            </a:outerShdw>
          </a:effectLst>
        </p:spPr>
      </p:pic>
      <p:sp>
        <p:nvSpPr>
          <p:cNvPr id="63492" name="TextBox 9">
            <a:extLst>
              <a:ext uri="{FF2B5EF4-FFF2-40B4-BE49-F238E27FC236}">
                <a16:creationId xmlns:a16="http://schemas.microsoft.com/office/drawing/2014/main" id="{DA249AA4-AD72-4CE1-A387-2301809193E4}"/>
              </a:ext>
            </a:extLst>
          </p:cNvPr>
          <p:cNvSpPr txBox="1">
            <a:spLocks noChangeArrowheads="1"/>
          </p:cNvSpPr>
          <p:nvPr/>
        </p:nvSpPr>
        <p:spPr bwMode="auto">
          <a:xfrm>
            <a:off x="1000125" y="2286000"/>
            <a:ext cx="7143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a:latin typeface="黑体" panose="02010609060101010101" pitchFamily="49" charset="-122"/>
                <a:ea typeface="黑体" panose="02010609060101010101" pitchFamily="49" charset="-122"/>
              </a:rPr>
              <a:t>    </a:t>
            </a:r>
          </a:p>
        </p:txBody>
      </p:sp>
      <p:sp>
        <p:nvSpPr>
          <p:cNvPr id="8" name="文本框 7">
            <a:extLst>
              <a:ext uri="{FF2B5EF4-FFF2-40B4-BE49-F238E27FC236}">
                <a16:creationId xmlns:a16="http://schemas.microsoft.com/office/drawing/2014/main" id="{24B23A7C-D08F-406D-99A4-BCD3AB2D1BED}"/>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一、人民群众是历史的创造者</a:t>
            </a:r>
          </a:p>
        </p:txBody>
      </p:sp>
      <p:sp>
        <p:nvSpPr>
          <p:cNvPr id="63494" name="文本框 1">
            <a:extLst>
              <a:ext uri="{FF2B5EF4-FFF2-40B4-BE49-F238E27FC236}">
                <a16:creationId xmlns:a16="http://schemas.microsoft.com/office/drawing/2014/main" id="{F899F1D5-92C5-4953-BBB3-83CFFE3F28F6}"/>
              </a:ext>
            </a:extLst>
          </p:cNvPr>
          <p:cNvSpPr txBox="1">
            <a:spLocks noChangeArrowheads="1"/>
          </p:cNvSpPr>
          <p:nvPr/>
        </p:nvSpPr>
        <p:spPr bwMode="auto">
          <a:xfrm>
            <a:off x="3651250" y="2544763"/>
            <a:ext cx="50990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000" b="1" dirty="0">
                <a:solidFill>
                  <a:srgbClr val="C00000"/>
                </a:solidFill>
              </a:rPr>
              <a:t>习近平总书记在党的十九大报告中指出：</a:t>
            </a:r>
            <a:r>
              <a:rPr lang="zh-CN" altLang="en-US" sz="2000" dirty="0"/>
              <a:t>“人民是历史的创造者，是决定党和国家前途命运的根本力量，必须坚持人民主体地位，坚持立党为公、执政为民，践行全心全意为人民服务的根本宗旨，把党的群众路线贯彻到治国理政全部活动之中，把人民对美好生活的向往作为奋斗目标，依靠人民创造历史伟业。”“以人民为中心”，是中国共产党人永恒的价值底色。</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190F4835-1263-4761-BC03-39FE53AD3ACB}"/>
              </a:ext>
            </a:extLst>
          </p:cNvPr>
          <p:cNvSpPr/>
          <p:nvPr/>
        </p:nvSpPr>
        <p:spPr bwMode="auto">
          <a:xfrm>
            <a:off x="354013" y="1243013"/>
            <a:ext cx="40147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杰出人物的历史作用</a:t>
            </a:r>
          </a:p>
        </p:txBody>
      </p:sp>
      <p:sp>
        <p:nvSpPr>
          <p:cNvPr id="11" name="文本框 10">
            <a:extLst>
              <a:ext uri="{FF2B5EF4-FFF2-40B4-BE49-F238E27FC236}">
                <a16:creationId xmlns:a16="http://schemas.microsoft.com/office/drawing/2014/main" id="{C9E6C580-3DE4-4381-B4C9-B741C22C228B}"/>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二、个人在社会历史中的作用</a:t>
            </a:r>
          </a:p>
        </p:txBody>
      </p:sp>
      <p:grpSp>
        <p:nvGrpSpPr>
          <p:cNvPr id="64516" name="组合 2">
            <a:extLst>
              <a:ext uri="{FF2B5EF4-FFF2-40B4-BE49-F238E27FC236}">
                <a16:creationId xmlns:a16="http://schemas.microsoft.com/office/drawing/2014/main" id="{47A74BB4-5AEB-49F8-AB11-1F57EF1D01D4}"/>
              </a:ext>
            </a:extLst>
          </p:cNvPr>
          <p:cNvGrpSpPr>
            <a:grpSpLocks/>
          </p:cNvGrpSpPr>
          <p:nvPr/>
        </p:nvGrpSpPr>
        <p:grpSpPr bwMode="auto">
          <a:xfrm>
            <a:off x="1206500" y="4289425"/>
            <a:ext cx="6731000" cy="1944688"/>
            <a:chOff x="1296988" y="4466677"/>
            <a:chExt cx="6731000" cy="1944688"/>
          </a:xfrm>
        </p:grpSpPr>
        <p:pic>
          <p:nvPicPr>
            <p:cNvPr id="64518" name="Picture 7">
              <a:extLst>
                <a:ext uri="{FF2B5EF4-FFF2-40B4-BE49-F238E27FC236}">
                  <a16:creationId xmlns:a16="http://schemas.microsoft.com/office/drawing/2014/main" id="{AA7954A6-47C8-4159-9E84-141D479E5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988" y="4466677"/>
              <a:ext cx="1909762"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8">
              <a:extLst>
                <a:ext uri="{FF2B5EF4-FFF2-40B4-BE49-F238E27FC236}">
                  <a16:creationId xmlns:a16="http://schemas.microsoft.com/office/drawing/2014/main" id="{43F278BA-B64C-4ACA-8EF4-A25326D07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982" y="4466677"/>
              <a:ext cx="21209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9">
              <a:extLst>
                <a:ext uri="{FF2B5EF4-FFF2-40B4-BE49-F238E27FC236}">
                  <a16:creationId xmlns:a16="http://schemas.microsoft.com/office/drawing/2014/main" id="{089EC403-04EC-4611-B525-23D899ABC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113" y="4466677"/>
              <a:ext cx="230187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517" name="文本框 1">
            <a:extLst>
              <a:ext uri="{FF2B5EF4-FFF2-40B4-BE49-F238E27FC236}">
                <a16:creationId xmlns:a16="http://schemas.microsoft.com/office/drawing/2014/main" id="{54282B01-B3DF-4C3A-85A2-40944051C4AB}"/>
              </a:ext>
            </a:extLst>
          </p:cNvPr>
          <p:cNvSpPr txBox="1">
            <a:spLocks noChangeArrowheads="1"/>
          </p:cNvSpPr>
          <p:nvPr/>
        </p:nvSpPr>
        <p:spPr bwMode="auto">
          <a:xfrm>
            <a:off x="590550" y="2052638"/>
            <a:ext cx="7962900"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①杰出政治家是新的历史任务的发起人</a:t>
            </a:r>
          </a:p>
          <a:p>
            <a:pPr algn="just">
              <a:lnSpc>
                <a:spcPct val="120000"/>
              </a:lnSpc>
              <a:spcBef>
                <a:spcPts val="1400"/>
              </a:spcBef>
              <a:buFont typeface="Arial" panose="020B0604020202020204" pitchFamily="34" charset="0"/>
              <a:buNone/>
            </a:pPr>
            <a:r>
              <a:rPr lang="zh-CN" altLang="en-US" sz="2400" dirty="0"/>
              <a:t>②杰出政治家是革命斗争的领导者</a:t>
            </a:r>
          </a:p>
          <a:p>
            <a:pPr algn="just">
              <a:lnSpc>
                <a:spcPct val="120000"/>
              </a:lnSpc>
              <a:spcBef>
                <a:spcPts val="1400"/>
              </a:spcBef>
              <a:buFont typeface="Arial" panose="020B0604020202020204" pitchFamily="34" charset="0"/>
              <a:buNone/>
            </a:pPr>
            <a:r>
              <a:rPr lang="zh-CN" altLang="en-US" sz="2400" dirty="0"/>
              <a:t>③杰出科学家、思想家、艺术家、教育家对人类文化发展和社会进步有巨大推动作用</a:t>
            </a:r>
          </a:p>
        </p:txBody>
      </p:sp>
      <p:sp>
        <p:nvSpPr>
          <p:cNvPr id="2" name="文本框 1">
            <a:extLst>
              <a:ext uri="{FF2B5EF4-FFF2-40B4-BE49-F238E27FC236}">
                <a16:creationId xmlns:a16="http://schemas.microsoft.com/office/drawing/2014/main" id="{05067069-3EA4-4219-BD87-8C0055A15359}"/>
              </a:ext>
            </a:extLst>
          </p:cNvPr>
          <p:cNvSpPr txBox="1"/>
          <p:nvPr/>
        </p:nvSpPr>
        <p:spPr bwMode="auto">
          <a:xfrm>
            <a:off x="6291853" y="1739423"/>
            <a:ext cx="2646989" cy="1362681"/>
          </a:xfrm>
          <a:prstGeom prst="rect">
            <a:avLst/>
          </a:prstGeom>
          <a:noFill/>
          <a:ln>
            <a:solidFill>
              <a:schemeClr val="tx1"/>
            </a:solidFill>
            <a:prstDash val="dash"/>
          </a:ln>
        </p:spPr>
        <p:txBody>
          <a:bodyPr wrap="square" rtlCol="0">
            <a:spAutoFit/>
          </a:bodyPr>
          <a:lstStyle/>
          <a:p>
            <a:pPr algn="just">
              <a:lnSpc>
                <a:spcPct val="120000"/>
              </a:lnSpc>
              <a:spcBef>
                <a:spcPts val="1400"/>
              </a:spcBef>
            </a:pPr>
            <a:r>
              <a:rPr lang="zh-CN" altLang="en-US" sz="1400" dirty="0">
                <a:latin typeface="楷体" panose="02010609060101010101" pitchFamily="49" charset="-122"/>
                <a:ea typeface="楷体" panose="02010609060101010101" pitchFamily="49" charset="-122"/>
              </a:rPr>
              <a:t>不管什么样的历史人物，在历史上发挥什么样的作用，都要受到社会发展客观规律的制约，而不能决定和改变历史发展的总进程和总方向。</a:t>
            </a:r>
            <a:r>
              <a:rPr lang="en-US" altLang="zh-CN" sz="1400" dirty="0">
                <a:latin typeface="楷体" panose="02010609060101010101" pitchFamily="49" charset="-122"/>
                <a:ea typeface="楷体" panose="02010609060101010101" pitchFamily="49" charset="-122"/>
              </a:rPr>
              <a:t>P161</a:t>
            </a:r>
            <a:endParaRPr lang="zh-CN" altLang="en-US" sz="1400" dirty="0">
              <a:latin typeface="楷体" panose="02010609060101010101" pitchFamily="49" charset="-122"/>
              <a:ea typeface="楷体" panose="02010609060101010101" pitchFamily="49" charset="-122"/>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C3EB1BC6-992C-40FA-8B69-FB1E1132CC6A}"/>
              </a:ext>
            </a:extLst>
          </p:cNvPr>
          <p:cNvSpPr/>
          <p:nvPr/>
        </p:nvSpPr>
        <p:spPr bwMode="auto">
          <a:xfrm>
            <a:off x="354013" y="1243013"/>
            <a:ext cx="54625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辩证地理解和评价个人的历史作用</a:t>
            </a:r>
          </a:p>
        </p:txBody>
      </p:sp>
      <p:grpSp>
        <p:nvGrpSpPr>
          <p:cNvPr id="65539" name="组合 2">
            <a:extLst>
              <a:ext uri="{FF2B5EF4-FFF2-40B4-BE49-F238E27FC236}">
                <a16:creationId xmlns:a16="http://schemas.microsoft.com/office/drawing/2014/main" id="{919A3538-71F1-4423-AB8E-A92146E862FC}"/>
              </a:ext>
            </a:extLst>
          </p:cNvPr>
          <p:cNvGrpSpPr>
            <a:grpSpLocks/>
          </p:cNvGrpSpPr>
          <p:nvPr/>
        </p:nvGrpSpPr>
        <p:grpSpPr bwMode="auto">
          <a:xfrm>
            <a:off x="1435100" y="4244975"/>
            <a:ext cx="6273800" cy="2106613"/>
            <a:chOff x="1498474" y="4309115"/>
            <a:chExt cx="5777758" cy="1941612"/>
          </a:xfrm>
        </p:grpSpPr>
        <p:pic>
          <p:nvPicPr>
            <p:cNvPr id="47111" name="Picture 7">
              <a:extLst>
                <a:ext uri="{FF2B5EF4-FFF2-40B4-BE49-F238E27FC236}">
                  <a16:creationId xmlns:a16="http://schemas.microsoft.com/office/drawing/2014/main" id="{60DF363D-7C91-4703-9A2F-A76A4BD828E8}"/>
                </a:ext>
              </a:extLst>
            </p:cNvPr>
            <p:cNvPicPr>
              <a:picLocks noChangeAspect="1" noChangeArrowheads="1"/>
            </p:cNvPicPr>
            <p:nvPr/>
          </p:nvPicPr>
          <p:blipFill>
            <a:blip r:embed="rId2" cstate="print"/>
            <a:srcRect/>
            <a:stretch>
              <a:fillRect/>
            </a:stretch>
          </p:blipFill>
          <p:spPr bwMode="auto">
            <a:xfrm>
              <a:off x="4683944" y="4309115"/>
              <a:ext cx="2592288" cy="1941612"/>
            </a:xfrm>
            <a:prstGeom prst="roundRect">
              <a:avLst>
                <a:gd name="adj" fmla="val 8594"/>
              </a:avLst>
            </a:prstGeom>
            <a:solidFill>
              <a:srgbClr val="FFFFFF">
                <a:shade val="85000"/>
              </a:srgbClr>
            </a:solidFill>
            <a:ln>
              <a:noFill/>
            </a:ln>
            <a:effectLst/>
          </p:spPr>
        </p:pic>
        <p:pic>
          <p:nvPicPr>
            <p:cNvPr id="47113" name="Picture 9">
              <a:extLst>
                <a:ext uri="{FF2B5EF4-FFF2-40B4-BE49-F238E27FC236}">
                  <a16:creationId xmlns:a16="http://schemas.microsoft.com/office/drawing/2014/main" id="{8EE64409-3B44-4C69-A3F3-D4F6BAE7BD54}"/>
                </a:ext>
              </a:extLst>
            </p:cNvPr>
            <p:cNvPicPr>
              <a:picLocks noChangeAspect="1" noChangeArrowheads="1"/>
            </p:cNvPicPr>
            <p:nvPr/>
          </p:nvPicPr>
          <p:blipFill>
            <a:blip r:embed="rId3" cstate="print"/>
            <a:srcRect/>
            <a:stretch>
              <a:fillRect/>
            </a:stretch>
          </p:blipFill>
          <p:spPr bwMode="auto">
            <a:xfrm>
              <a:off x="1498474" y="4309115"/>
              <a:ext cx="2857501" cy="1924051"/>
            </a:xfrm>
            <a:prstGeom prst="roundRect">
              <a:avLst>
                <a:gd name="adj" fmla="val 8594"/>
              </a:avLst>
            </a:prstGeom>
            <a:solidFill>
              <a:srgbClr val="FFFFFF">
                <a:shade val="85000"/>
              </a:srgbClr>
            </a:solidFill>
            <a:ln>
              <a:noFill/>
            </a:ln>
            <a:effectLst/>
          </p:spPr>
        </p:pic>
      </p:grpSp>
      <p:sp>
        <p:nvSpPr>
          <p:cNvPr id="9" name="文本框 8">
            <a:extLst>
              <a:ext uri="{FF2B5EF4-FFF2-40B4-BE49-F238E27FC236}">
                <a16:creationId xmlns:a16="http://schemas.microsoft.com/office/drawing/2014/main" id="{BF03D935-2F06-4C99-BF36-D545A497DA58}"/>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二、个人在社会历史中的作用</a:t>
            </a:r>
          </a:p>
        </p:txBody>
      </p:sp>
      <p:sp>
        <p:nvSpPr>
          <p:cNvPr id="65541" name="文本框 1">
            <a:extLst>
              <a:ext uri="{FF2B5EF4-FFF2-40B4-BE49-F238E27FC236}">
                <a16:creationId xmlns:a16="http://schemas.microsoft.com/office/drawing/2014/main" id="{FD6B442D-3131-4A2A-8403-1F260562FF92}"/>
              </a:ext>
            </a:extLst>
          </p:cNvPr>
          <p:cNvSpPr txBox="1">
            <a:spLocks noChangeArrowheads="1"/>
          </p:cNvSpPr>
          <p:nvPr/>
        </p:nvSpPr>
        <p:spPr bwMode="auto">
          <a:xfrm>
            <a:off x="476250" y="2082800"/>
            <a:ext cx="81915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任何历史人物的出现都体现了必然性与偶然性的统一。时势造英雄，杰出人物的出现具有必然性。</a:t>
            </a:r>
          </a:p>
          <a:p>
            <a:pPr algn="just">
              <a:lnSpc>
                <a:spcPct val="120000"/>
              </a:lnSpc>
              <a:spcBef>
                <a:spcPts val="1400"/>
              </a:spcBef>
              <a:buFont typeface="Arial" panose="020B0604020202020204" pitchFamily="34" charset="0"/>
              <a:buNone/>
            </a:pPr>
            <a:r>
              <a:rPr lang="zh-CN" altLang="en-US" sz="2400" dirty="0"/>
              <a:t>根据历史人物所具有的历史特征和阶级特点，唯物史观主张评价历史人物时，应该坚持</a:t>
            </a:r>
            <a:r>
              <a:rPr lang="zh-CN" altLang="en-US" sz="2400" dirty="0">
                <a:highlight>
                  <a:srgbClr val="FFFF00"/>
                </a:highlight>
              </a:rPr>
              <a:t>历史分析方法</a:t>
            </a:r>
            <a:r>
              <a:rPr lang="zh-CN" altLang="en-US" sz="2400" dirty="0"/>
              <a:t>和</a:t>
            </a:r>
            <a:r>
              <a:rPr lang="zh-CN" altLang="en-US" sz="2400" dirty="0">
                <a:highlight>
                  <a:srgbClr val="FFFF00"/>
                </a:highlight>
              </a:rPr>
              <a:t>阶级分析方法</a:t>
            </a:r>
            <a:r>
              <a:rPr lang="zh-CN" altLang="en-US" sz="2400" dirty="0"/>
              <a:t>。</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a:extLst>
              <a:ext uri="{FF2B5EF4-FFF2-40B4-BE49-F238E27FC236}">
                <a16:creationId xmlns:a16="http://schemas.microsoft.com/office/drawing/2014/main" id="{DB50758D-F27A-4004-B5D2-28FF17F5F237}"/>
              </a:ext>
            </a:extLst>
          </p:cNvPr>
          <p:cNvSpPr/>
          <p:nvPr/>
        </p:nvSpPr>
        <p:spPr bwMode="auto">
          <a:xfrm>
            <a:off x="296863" y="1404938"/>
            <a:ext cx="39608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两种根本对立的历史观</a:t>
            </a:r>
          </a:p>
        </p:txBody>
      </p:sp>
      <p:sp>
        <p:nvSpPr>
          <p:cNvPr id="13" name="文本框 12">
            <a:extLst>
              <a:ext uri="{FF2B5EF4-FFF2-40B4-BE49-F238E27FC236}">
                <a16:creationId xmlns:a16="http://schemas.microsoft.com/office/drawing/2014/main" id="{F66B1E46-6C26-48D1-9643-C789A5B5E024}"/>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一、社会存在与社会意识</a:t>
            </a:r>
          </a:p>
        </p:txBody>
      </p:sp>
      <p:sp>
        <p:nvSpPr>
          <p:cNvPr id="6148" name="WordArt 3">
            <a:extLst>
              <a:ext uri="{FF2B5EF4-FFF2-40B4-BE49-F238E27FC236}">
                <a16:creationId xmlns:a16="http://schemas.microsoft.com/office/drawing/2014/main" id="{EC7F5C98-3927-4185-84FF-368A42BC1806}"/>
              </a:ext>
            </a:extLst>
          </p:cNvPr>
          <p:cNvSpPr>
            <a:spLocks noChangeArrowheads="1" noChangeShapeType="1" noTextEdit="1"/>
          </p:cNvSpPr>
          <p:nvPr/>
        </p:nvSpPr>
        <p:spPr bwMode="auto">
          <a:xfrm>
            <a:off x="1835150" y="260350"/>
            <a:ext cx="5327650" cy="3603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endParaRPr lang="zh-CN" altLang="en-US" kern="10" spc="-90">
              <a:gradFill rotWithShape="1">
                <a:gsLst>
                  <a:gs pos="0">
                    <a:srgbClr val="CEB99A"/>
                  </a:gs>
                  <a:gs pos="100000">
                    <a:srgbClr val="FFFFFF"/>
                  </a:gs>
                </a:gsLst>
                <a:lin ang="5400000" scaled="1"/>
              </a:gradFill>
              <a:latin typeface="黑体" panose="02010609060101010101" pitchFamily="49" charset="-122"/>
              <a:ea typeface="黑体" panose="02010609060101010101" pitchFamily="49" charset="-122"/>
            </a:endParaRPr>
          </a:p>
        </p:txBody>
      </p:sp>
      <p:pic>
        <p:nvPicPr>
          <p:cNvPr id="5127" name="Picture 7">
            <a:extLst>
              <a:ext uri="{FF2B5EF4-FFF2-40B4-BE49-F238E27FC236}">
                <a16:creationId xmlns:a16="http://schemas.microsoft.com/office/drawing/2014/main" id="{1D1DFA21-822C-41E8-AA8A-E2892E047002}"/>
              </a:ext>
            </a:extLst>
          </p:cNvPr>
          <p:cNvPicPr>
            <a:picLocks noChangeAspect="1" noChangeArrowheads="1"/>
          </p:cNvPicPr>
          <p:nvPr/>
        </p:nvPicPr>
        <p:blipFill>
          <a:blip r:embed="rId2" cstate="print"/>
          <a:srcRect/>
          <a:stretch>
            <a:fillRect/>
          </a:stretch>
        </p:blipFill>
        <p:spPr bwMode="auto">
          <a:xfrm>
            <a:off x="1557646" y="2369844"/>
            <a:ext cx="2728021" cy="2118311"/>
          </a:xfrm>
          <a:prstGeom prst="ellipse">
            <a:avLst/>
          </a:prstGeom>
          <a:ln>
            <a:noFill/>
          </a:ln>
          <a:effectLst>
            <a:softEdge rad="112500"/>
          </a:effectLst>
        </p:spPr>
      </p:pic>
      <p:pic>
        <p:nvPicPr>
          <p:cNvPr id="5128" name="Picture 8">
            <a:extLst>
              <a:ext uri="{FF2B5EF4-FFF2-40B4-BE49-F238E27FC236}">
                <a16:creationId xmlns:a16="http://schemas.microsoft.com/office/drawing/2014/main" id="{629EA99B-D8B1-41E1-9DDC-7C1F1A083CD4}"/>
              </a:ext>
            </a:extLst>
          </p:cNvPr>
          <p:cNvPicPr>
            <a:picLocks noChangeAspect="1" noChangeArrowheads="1"/>
          </p:cNvPicPr>
          <p:nvPr/>
        </p:nvPicPr>
        <p:blipFill>
          <a:blip r:embed="rId3" cstate="print"/>
          <a:srcRect/>
          <a:stretch>
            <a:fillRect/>
          </a:stretch>
        </p:blipFill>
        <p:spPr bwMode="auto">
          <a:xfrm>
            <a:off x="5209385" y="2369844"/>
            <a:ext cx="2808768" cy="2087559"/>
          </a:xfrm>
          <a:prstGeom prst="ellipse">
            <a:avLst/>
          </a:prstGeom>
          <a:ln>
            <a:noFill/>
          </a:ln>
          <a:effectLst>
            <a:softEdge rad="112500"/>
          </a:effectLst>
        </p:spPr>
      </p:pic>
      <p:grpSp>
        <p:nvGrpSpPr>
          <p:cNvPr id="6151" name="组合 2">
            <a:extLst>
              <a:ext uri="{FF2B5EF4-FFF2-40B4-BE49-F238E27FC236}">
                <a16:creationId xmlns:a16="http://schemas.microsoft.com/office/drawing/2014/main" id="{C2AC56D1-0923-412C-BE31-14F82AF34E24}"/>
              </a:ext>
            </a:extLst>
          </p:cNvPr>
          <p:cNvGrpSpPr>
            <a:grpSpLocks/>
          </p:cNvGrpSpPr>
          <p:nvPr/>
        </p:nvGrpSpPr>
        <p:grpSpPr bwMode="auto">
          <a:xfrm>
            <a:off x="1071563" y="4743450"/>
            <a:ext cx="7432675" cy="1416050"/>
            <a:chOff x="989045" y="4743143"/>
            <a:chExt cx="7434037" cy="1416473"/>
          </a:xfrm>
        </p:grpSpPr>
        <p:sp>
          <p:nvSpPr>
            <p:cNvPr id="19" name="任意多边形 18">
              <a:extLst>
                <a:ext uri="{FF2B5EF4-FFF2-40B4-BE49-F238E27FC236}">
                  <a16:creationId xmlns:a16="http://schemas.microsoft.com/office/drawing/2014/main" id="{57928F35-FA90-4D26-9F63-C3F8E1A95386}"/>
                </a:ext>
              </a:extLst>
            </p:cNvPr>
            <p:cNvSpPr/>
            <p:nvPr/>
          </p:nvSpPr>
          <p:spPr>
            <a:xfrm>
              <a:off x="989045" y="4743143"/>
              <a:ext cx="3510605" cy="1416473"/>
            </a:xfrm>
            <a:custGeom>
              <a:avLst/>
              <a:gdLst>
                <a:gd name="connsiteX0" fmla="*/ 286442 w 2728019"/>
                <a:gd name="connsiteY0" fmla="*/ 0 h 2749587"/>
                <a:gd name="connsiteX1" fmla="*/ 2441577 w 2728019"/>
                <a:gd name="connsiteY1" fmla="*/ 0 h 2749587"/>
                <a:gd name="connsiteX2" fmla="*/ 2728019 w 2728019"/>
                <a:gd name="connsiteY2" fmla="*/ 286442 h 2749587"/>
                <a:gd name="connsiteX3" fmla="*/ 2728019 w 2728019"/>
                <a:gd name="connsiteY3" fmla="*/ 2749587 h 2749587"/>
                <a:gd name="connsiteX4" fmla="*/ 2728019 w 2728019"/>
                <a:gd name="connsiteY4" fmla="*/ 2749587 h 2749587"/>
                <a:gd name="connsiteX5" fmla="*/ 0 w 2728019"/>
                <a:gd name="connsiteY5" fmla="*/ 2749587 h 2749587"/>
                <a:gd name="connsiteX6" fmla="*/ 0 w 2728019"/>
                <a:gd name="connsiteY6" fmla="*/ 2749587 h 2749587"/>
                <a:gd name="connsiteX7" fmla="*/ 0 w 2728019"/>
                <a:gd name="connsiteY7" fmla="*/ 286442 h 2749587"/>
                <a:gd name="connsiteX8" fmla="*/ 286442 w 2728019"/>
                <a:gd name="connsiteY8" fmla="*/ 0 h 274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8019" h="2749587">
                  <a:moveTo>
                    <a:pt x="2441577" y="2749587"/>
                  </a:moveTo>
                  <a:lnTo>
                    <a:pt x="286442" y="2749587"/>
                  </a:lnTo>
                  <a:cubicBezTo>
                    <a:pt x="128244" y="2749587"/>
                    <a:pt x="0" y="2621343"/>
                    <a:pt x="0" y="2463145"/>
                  </a:cubicBezTo>
                  <a:lnTo>
                    <a:pt x="0" y="0"/>
                  </a:lnTo>
                  <a:lnTo>
                    <a:pt x="0" y="0"/>
                  </a:lnTo>
                  <a:lnTo>
                    <a:pt x="2728019" y="0"/>
                  </a:lnTo>
                  <a:lnTo>
                    <a:pt x="2728019" y="0"/>
                  </a:lnTo>
                  <a:lnTo>
                    <a:pt x="2728019" y="2463145"/>
                  </a:lnTo>
                  <a:cubicBezTo>
                    <a:pt x="2728019" y="2621343"/>
                    <a:pt x="2599775" y="2749587"/>
                    <a:pt x="2441577" y="2749587"/>
                  </a:cubicBez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11912" tIns="252000" rIns="211912" bIns="211912"/>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rgbClr val="014D23"/>
                  </a:solidFill>
                  <a:latin typeface="+mj-ea"/>
                  <a:ea typeface="+mj-ea"/>
                  <a:sym typeface="Arial" panose="020B0604020202020204" pitchFamily="34" charset="0"/>
                </a:rPr>
                <a:t>唯心史观</a:t>
              </a:r>
              <a:endParaRPr lang="en-US" altLang="zh-CN" sz="2400" b="1" dirty="0">
                <a:solidFill>
                  <a:srgbClr val="014D23"/>
                </a:solidFill>
                <a:latin typeface="+mj-ea"/>
                <a:ea typeface="+mj-ea"/>
                <a:sym typeface="Arial" panose="020B0604020202020204" pitchFamily="34" charset="0"/>
              </a:endParaRPr>
            </a:p>
            <a:p>
              <a:pPr algn="ctr" defTabSz="800100" eaLnBrk="1" hangingPunct="1">
                <a:lnSpc>
                  <a:spcPct val="90000"/>
                </a:lnSpc>
                <a:spcAft>
                  <a:spcPct val="35000"/>
                </a:spcAft>
                <a:buFont typeface="Arial" panose="020B0604020202020204" pitchFamily="34" charset="0"/>
                <a:buNone/>
                <a:defRPr/>
              </a:pPr>
              <a:r>
                <a:rPr lang="zh-CN" altLang="en-US" sz="2400" dirty="0">
                  <a:solidFill>
                    <a:srgbClr val="000000"/>
                  </a:solidFill>
                  <a:latin typeface="+mj-ea"/>
                  <a:ea typeface="+mj-ea"/>
                  <a:sym typeface="Arial" panose="020B0604020202020204" pitchFamily="34" charset="0"/>
                </a:rPr>
                <a:t>社会意识决定社会存在</a:t>
              </a:r>
              <a:endParaRPr lang="zh-CN" altLang="en-US" sz="2400" dirty="0">
                <a:solidFill>
                  <a:srgbClr val="FFFFFF"/>
                </a:solidFill>
                <a:latin typeface="+mj-ea"/>
                <a:ea typeface="+mj-ea"/>
                <a:sym typeface="+mn-ea"/>
              </a:endParaRPr>
            </a:p>
          </p:txBody>
        </p:sp>
        <p:sp>
          <p:nvSpPr>
            <p:cNvPr id="20" name="任意多边形 19">
              <a:extLst>
                <a:ext uri="{FF2B5EF4-FFF2-40B4-BE49-F238E27FC236}">
                  <a16:creationId xmlns:a16="http://schemas.microsoft.com/office/drawing/2014/main" id="{734F983A-AD0B-466D-B778-EEB84E207A27}"/>
                </a:ext>
              </a:extLst>
            </p:cNvPr>
            <p:cNvSpPr/>
            <p:nvPr/>
          </p:nvSpPr>
          <p:spPr>
            <a:xfrm>
              <a:off x="4912476" y="4743143"/>
              <a:ext cx="3510606" cy="1416473"/>
            </a:xfrm>
            <a:custGeom>
              <a:avLst/>
              <a:gdLst>
                <a:gd name="connsiteX0" fmla="*/ 286442 w 2728019"/>
                <a:gd name="connsiteY0" fmla="*/ 0 h 2749587"/>
                <a:gd name="connsiteX1" fmla="*/ 2441577 w 2728019"/>
                <a:gd name="connsiteY1" fmla="*/ 0 h 2749587"/>
                <a:gd name="connsiteX2" fmla="*/ 2728019 w 2728019"/>
                <a:gd name="connsiteY2" fmla="*/ 286442 h 2749587"/>
                <a:gd name="connsiteX3" fmla="*/ 2728019 w 2728019"/>
                <a:gd name="connsiteY3" fmla="*/ 2749587 h 2749587"/>
                <a:gd name="connsiteX4" fmla="*/ 2728019 w 2728019"/>
                <a:gd name="connsiteY4" fmla="*/ 2749587 h 2749587"/>
                <a:gd name="connsiteX5" fmla="*/ 0 w 2728019"/>
                <a:gd name="connsiteY5" fmla="*/ 2749587 h 2749587"/>
                <a:gd name="connsiteX6" fmla="*/ 0 w 2728019"/>
                <a:gd name="connsiteY6" fmla="*/ 2749587 h 2749587"/>
                <a:gd name="connsiteX7" fmla="*/ 0 w 2728019"/>
                <a:gd name="connsiteY7" fmla="*/ 286442 h 2749587"/>
                <a:gd name="connsiteX8" fmla="*/ 286442 w 2728019"/>
                <a:gd name="connsiteY8" fmla="*/ 0 h 274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8019" h="2749587">
                  <a:moveTo>
                    <a:pt x="2441577" y="2749587"/>
                  </a:moveTo>
                  <a:lnTo>
                    <a:pt x="286442" y="2749587"/>
                  </a:lnTo>
                  <a:cubicBezTo>
                    <a:pt x="128244" y="2749587"/>
                    <a:pt x="0" y="2621343"/>
                    <a:pt x="0" y="2463145"/>
                  </a:cubicBezTo>
                  <a:lnTo>
                    <a:pt x="0" y="0"/>
                  </a:lnTo>
                  <a:lnTo>
                    <a:pt x="0" y="0"/>
                  </a:lnTo>
                  <a:lnTo>
                    <a:pt x="2728019" y="0"/>
                  </a:lnTo>
                  <a:lnTo>
                    <a:pt x="2728019" y="0"/>
                  </a:lnTo>
                  <a:lnTo>
                    <a:pt x="2728019" y="2463145"/>
                  </a:lnTo>
                  <a:cubicBezTo>
                    <a:pt x="2728019" y="2621343"/>
                    <a:pt x="2599775" y="2749587"/>
                    <a:pt x="2441577" y="2749587"/>
                  </a:cubicBez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11912" tIns="252000" rIns="211912" bIns="211912"/>
            <a:lstStyle/>
            <a:p>
              <a:pPr algn="ctr" defTabSz="800100" eaLnBrk="1" hangingPunct="1">
                <a:lnSpc>
                  <a:spcPct val="90000"/>
                </a:lnSpc>
                <a:spcAft>
                  <a:spcPct val="35000"/>
                </a:spcAft>
                <a:buFont typeface="Arial" panose="020B0604020202020204" pitchFamily="34" charset="0"/>
                <a:buNone/>
                <a:defRPr/>
              </a:pPr>
              <a:r>
                <a:rPr lang="zh-CN" altLang="en-US" sz="2400" b="1" dirty="0">
                  <a:solidFill>
                    <a:srgbClr val="014D23"/>
                  </a:solidFill>
                  <a:latin typeface="+mj-ea"/>
                  <a:ea typeface="+mj-ea"/>
                  <a:sym typeface="Arial" panose="020B0604020202020204" pitchFamily="34" charset="0"/>
                </a:rPr>
                <a:t>唯物史观</a:t>
              </a:r>
              <a:endParaRPr lang="en-US" altLang="zh-CN" sz="2400" b="1" dirty="0">
                <a:solidFill>
                  <a:srgbClr val="014D23"/>
                </a:solidFill>
                <a:latin typeface="+mj-ea"/>
                <a:ea typeface="+mj-ea"/>
                <a:sym typeface="Arial" panose="020B0604020202020204" pitchFamily="34" charset="0"/>
              </a:endParaRPr>
            </a:p>
            <a:p>
              <a:pPr algn="ctr" defTabSz="800100" eaLnBrk="1" hangingPunct="1">
                <a:lnSpc>
                  <a:spcPct val="90000"/>
                </a:lnSpc>
                <a:spcAft>
                  <a:spcPct val="35000"/>
                </a:spcAft>
                <a:buFont typeface="Arial" panose="020B0604020202020204" pitchFamily="34" charset="0"/>
                <a:buNone/>
                <a:defRPr/>
              </a:pPr>
              <a:r>
                <a:rPr lang="zh-CN" altLang="en-US" sz="2400" dirty="0">
                  <a:solidFill>
                    <a:srgbClr val="000000"/>
                  </a:solidFill>
                  <a:latin typeface="+mj-ea"/>
                  <a:ea typeface="+mj-ea"/>
                  <a:sym typeface="Arial" panose="020B0604020202020204" pitchFamily="34" charset="0"/>
                </a:rPr>
                <a:t>社会存在决定社会意识</a:t>
              </a:r>
              <a:endParaRPr lang="zh-CN" altLang="en-US" sz="2400" dirty="0">
                <a:solidFill>
                  <a:srgbClr val="FFFFFF"/>
                </a:solidFill>
                <a:latin typeface="+mj-ea"/>
                <a:ea typeface="+mj-ea"/>
                <a:sym typeface="+mn-ea"/>
              </a:endParaRPr>
            </a:p>
          </p:txBody>
        </p:sp>
      </p:grpSp>
      <p:pic>
        <p:nvPicPr>
          <p:cNvPr id="6152" name="图片 16">
            <a:hlinkClick r:id="rId4" action="ppaction://hlinksldjump"/>
            <a:extLst>
              <a:ext uri="{FF2B5EF4-FFF2-40B4-BE49-F238E27FC236}">
                <a16:creationId xmlns:a16="http://schemas.microsoft.com/office/drawing/2014/main" id="{6114654A-0E48-4CB1-9693-7F3A4E0FAF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626CDF8C-8249-40A4-9D24-EAF00F8A7A07}"/>
              </a:ext>
            </a:extLst>
          </p:cNvPr>
          <p:cNvSpPr/>
          <p:nvPr/>
        </p:nvSpPr>
        <p:spPr bwMode="auto">
          <a:xfrm>
            <a:off x="354013" y="1363663"/>
            <a:ext cx="5462587" cy="622300"/>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辩证地理解和评价个人的历史作用</a:t>
            </a:r>
          </a:p>
        </p:txBody>
      </p:sp>
      <p:sp>
        <p:nvSpPr>
          <p:cNvPr id="7" name="文本框 6">
            <a:extLst>
              <a:ext uri="{FF2B5EF4-FFF2-40B4-BE49-F238E27FC236}">
                <a16:creationId xmlns:a16="http://schemas.microsoft.com/office/drawing/2014/main" id="{12C9DE14-2DE3-4AFA-A41A-3A03CDD86256}"/>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二、个人在社会历史中的作用</a:t>
            </a:r>
          </a:p>
        </p:txBody>
      </p:sp>
      <p:sp>
        <p:nvSpPr>
          <p:cNvPr id="66564" name="文本框 1">
            <a:extLst>
              <a:ext uri="{FF2B5EF4-FFF2-40B4-BE49-F238E27FC236}">
                <a16:creationId xmlns:a16="http://schemas.microsoft.com/office/drawing/2014/main" id="{2836F5FD-DABB-47EE-AB7B-41DB31754858}"/>
              </a:ext>
            </a:extLst>
          </p:cNvPr>
          <p:cNvSpPr txBox="1">
            <a:spLocks noChangeArrowheads="1"/>
          </p:cNvSpPr>
          <p:nvPr/>
        </p:nvSpPr>
        <p:spPr bwMode="auto">
          <a:xfrm>
            <a:off x="4292600" y="2293938"/>
            <a:ext cx="4216400" cy="377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不能把历史顺境中的成功简单归功于个人，也不能把历史逆境中的挫折简单归咎于个人。不能用今天的时代条件、发展水平、认识水平去衡量和要求前人，不能苛求前人干出只有后人才能干出的业绩来。</a:t>
            </a:r>
          </a:p>
          <a:p>
            <a:pPr algn="r">
              <a:lnSpc>
                <a:spcPct val="120000"/>
              </a:lnSpc>
              <a:spcBef>
                <a:spcPts val="1400"/>
              </a:spcBef>
              <a:buFont typeface="Arial" panose="020B0604020202020204" pitchFamily="34" charset="0"/>
              <a:buNone/>
            </a:pPr>
            <a:r>
              <a:rPr lang="en-US" altLang="zh-CN" sz="2400"/>
              <a:t>——</a:t>
            </a:r>
            <a:r>
              <a:rPr lang="zh-CN" altLang="en-US" sz="2400"/>
              <a:t>习近平</a:t>
            </a:r>
          </a:p>
        </p:txBody>
      </p:sp>
      <p:pic>
        <p:nvPicPr>
          <p:cNvPr id="5" name="图片 4">
            <a:extLst>
              <a:ext uri="{FF2B5EF4-FFF2-40B4-BE49-F238E27FC236}">
                <a16:creationId xmlns:a16="http://schemas.microsoft.com/office/drawing/2014/main" id="{974C0AD6-AA23-4177-8E40-DC8479F927C6}"/>
              </a:ext>
            </a:extLst>
          </p:cNvPr>
          <p:cNvPicPr>
            <a:picLocks noChangeAspect="1"/>
          </p:cNvPicPr>
          <p:nvPr/>
        </p:nvPicPr>
        <p:blipFill>
          <a:blip r:embed="rId2" cstate="print"/>
          <a:stretch>
            <a:fillRect/>
          </a:stretch>
        </p:blipFill>
        <p:spPr>
          <a:xfrm>
            <a:off x="773472" y="2582863"/>
            <a:ext cx="3136900" cy="28153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626CDF8C-8249-40A4-9D24-EAF00F8A7A07}"/>
              </a:ext>
            </a:extLst>
          </p:cNvPr>
          <p:cNvSpPr/>
          <p:nvPr/>
        </p:nvSpPr>
        <p:spPr bwMode="auto">
          <a:xfrm>
            <a:off x="354013" y="1363663"/>
            <a:ext cx="5462587" cy="622300"/>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辩证地理解和评价个人的历史作用</a:t>
            </a:r>
          </a:p>
        </p:txBody>
      </p:sp>
      <p:sp>
        <p:nvSpPr>
          <p:cNvPr id="7" name="文本框 6">
            <a:extLst>
              <a:ext uri="{FF2B5EF4-FFF2-40B4-BE49-F238E27FC236}">
                <a16:creationId xmlns:a16="http://schemas.microsoft.com/office/drawing/2014/main" id="{12C9DE14-2DE3-4AFA-A41A-3A03CDD86256}"/>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二、个人在社会历史中的作用</a:t>
            </a:r>
          </a:p>
        </p:txBody>
      </p:sp>
      <p:sp>
        <p:nvSpPr>
          <p:cNvPr id="66564" name="文本框 1">
            <a:extLst>
              <a:ext uri="{FF2B5EF4-FFF2-40B4-BE49-F238E27FC236}">
                <a16:creationId xmlns:a16="http://schemas.microsoft.com/office/drawing/2014/main" id="{2836F5FD-DABB-47EE-AB7B-41DB31754858}"/>
              </a:ext>
            </a:extLst>
          </p:cNvPr>
          <p:cNvSpPr txBox="1">
            <a:spLocks noChangeArrowheads="1"/>
          </p:cNvSpPr>
          <p:nvPr/>
        </p:nvSpPr>
        <p:spPr bwMode="auto">
          <a:xfrm>
            <a:off x="727969" y="2317072"/>
            <a:ext cx="7688061" cy="349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zh-CN" sz="1800" kern="100" dirty="0">
                <a:effectLst/>
                <a:latin typeface="楷体" panose="02010609060101010101" pitchFamily="49" charset="-122"/>
                <a:ea typeface="楷体" panose="02010609060101010101" pitchFamily="49" charset="-122"/>
                <a:cs typeface="Times New Roman" panose="02020603050405020304" pitchFamily="18" charset="0"/>
              </a:rPr>
              <a:t>对毛泽东等老一辈革命家进行了</a:t>
            </a:r>
            <a:r>
              <a:rPr lang="zh-CN" altLang="zh-CN" sz="1800" kern="100" dirty="0">
                <a:effectLst/>
                <a:highlight>
                  <a:srgbClr val="FFFF00"/>
                </a:highlight>
                <a:latin typeface="楷体" panose="02010609060101010101" pitchFamily="49" charset="-122"/>
                <a:ea typeface="楷体" panose="02010609060101010101" pitchFamily="49" charset="-122"/>
                <a:cs typeface="Times New Roman" panose="02020603050405020304" pitchFamily="18" charset="0"/>
              </a:rPr>
              <a:t>全面辩证</a:t>
            </a:r>
            <a:r>
              <a:rPr lang="zh-CN" altLang="zh-CN" sz="1800" kern="100" dirty="0">
                <a:effectLst/>
                <a:latin typeface="楷体" panose="02010609060101010101" pitchFamily="49" charset="-122"/>
                <a:ea typeface="楷体" panose="02010609060101010101" pitchFamily="49" charset="-122"/>
                <a:cs typeface="Times New Roman" panose="02020603050405020304" pitchFamily="18" charset="0"/>
              </a:rPr>
              <a:t>的评价</a:t>
            </a:r>
            <a:r>
              <a:rPr lang="zh-CN" altLang="en-US" sz="1800" kern="100" dirty="0">
                <a:effectLst/>
                <a:latin typeface="楷体" panose="02010609060101010101" pitchFamily="49" charset="-122"/>
                <a:ea typeface="楷体" panose="02010609060101010101" pitchFamily="49" charset="-122"/>
                <a:cs typeface="Times New Roman" panose="02020603050405020304" pitchFamily="18" charset="0"/>
              </a:rPr>
              <a:t>：</a:t>
            </a:r>
            <a:endParaRPr lang="en-US" altLang="zh-CN" sz="1800" kern="100" dirty="0">
              <a:effectLst/>
              <a:latin typeface="楷体" panose="02010609060101010101" pitchFamily="49" charset="-122"/>
              <a:ea typeface="楷体" panose="02010609060101010101" pitchFamily="49" charset="-122"/>
              <a:cs typeface="Times New Roman" panose="02020603050405020304" pitchFamily="18" charset="0"/>
            </a:endParaRPr>
          </a:p>
          <a:p>
            <a:pPr algn="just">
              <a:lnSpc>
                <a:spcPct val="120000"/>
              </a:lnSpc>
              <a:spcBef>
                <a:spcPts val="1400"/>
              </a:spcBef>
              <a:buFont typeface="Arial" panose="020B0604020202020204" pitchFamily="34" charset="0"/>
              <a:buNone/>
            </a:pPr>
            <a:r>
              <a:rPr lang="zh-CN" altLang="zh-CN" sz="1800" kern="100" dirty="0">
                <a:effectLst/>
                <a:latin typeface="楷体" panose="02010609060101010101" pitchFamily="49" charset="-122"/>
                <a:ea typeface="楷体" panose="02010609060101010101" pitchFamily="49" charset="-122"/>
                <a:cs typeface="Times New Roman" panose="02020603050405020304" pitchFamily="18" charset="0"/>
              </a:rPr>
              <a:t>一方面，对他们进行了高度赞扬，指出他们都是从近代以来中国历史发展的时势中产生的伟大人物，都是从近代以来中国人民抵御外敌入侵、反抗民族压迫和阶级压迫的艰苦卓绝斗争中产生的伟大人物，都是走在中华民族和世界进步潮流前列的伟大人物；</a:t>
            </a:r>
            <a:endParaRPr lang="en-US" altLang="zh-CN" sz="1800" kern="100" dirty="0">
              <a:effectLst/>
              <a:latin typeface="楷体" panose="02010609060101010101" pitchFamily="49" charset="-122"/>
              <a:ea typeface="楷体" panose="02010609060101010101" pitchFamily="49" charset="-122"/>
              <a:cs typeface="Times New Roman" panose="02020603050405020304" pitchFamily="18" charset="0"/>
            </a:endParaRPr>
          </a:p>
          <a:p>
            <a:pPr algn="just">
              <a:lnSpc>
                <a:spcPct val="120000"/>
              </a:lnSpc>
              <a:spcBef>
                <a:spcPts val="1400"/>
              </a:spcBef>
              <a:buFont typeface="Arial" panose="020B0604020202020204" pitchFamily="34" charset="0"/>
              <a:buNone/>
            </a:pPr>
            <a:r>
              <a:rPr lang="zh-CN" altLang="zh-CN" sz="1800" kern="100" dirty="0">
                <a:effectLst/>
                <a:latin typeface="楷体" panose="02010609060101010101" pitchFamily="49" charset="-122"/>
                <a:ea typeface="楷体" panose="02010609060101010101" pitchFamily="49" charset="-122"/>
                <a:cs typeface="Times New Roman" panose="02020603050405020304" pitchFamily="18" charset="0"/>
              </a:rPr>
              <a:t>另一方面，又指出他们的认识和行动也会受时代条件限制，也会存在失误和错误。不能因为他们伟大就把他们像神那样顶礼膜拜，不容许提出并纠正他们的失误和错误；也不能因为他们有失误和错误就全盘否定，抹杀他们的历史功绩，陷入虚无主义的泥潭。</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2486286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C5C9679B-5EE6-4E63-ACD8-8F0B601E8E3C}"/>
              </a:ext>
            </a:extLst>
          </p:cNvPr>
          <p:cNvSpPr/>
          <p:nvPr/>
        </p:nvSpPr>
        <p:spPr>
          <a:xfrm>
            <a:off x="1960362" y="1773101"/>
            <a:ext cx="4740676" cy="341790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90687E5-DCA3-4B15-9B3F-64FE6958D7F8}"/>
              </a:ext>
            </a:extLst>
          </p:cNvPr>
          <p:cNvSpPr/>
          <p:nvPr/>
        </p:nvSpPr>
        <p:spPr>
          <a:xfrm>
            <a:off x="4572000" y="2059804"/>
            <a:ext cx="736847" cy="5237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67DBA540-FE4B-4F2F-B468-EBC643BA5FA3}"/>
              </a:ext>
            </a:extLst>
          </p:cNvPr>
          <p:cNvSpPr/>
          <p:nvPr/>
        </p:nvSpPr>
        <p:spPr>
          <a:xfrm>
            <a:off x="2388771" y="2672178"/>
            <a:ext cx="736847" cy="5237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C5F2AB3-0E80-4521-AA69-F88E82CFF51D}"/>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三、群众、阶级、政党、领袖的关系</a:t>
            </a:r>
          </a:p>
        </p:txBody>
      </p:sp>
      <p:sp>
        <p:nvSpPr>
          <p:cNvPr id="4" name="椭圆 3">
            <a:extLst>
              <a:ext uri="{FF2B5EF4-FFF2-40B4-BE49-F238E27FC236}">
                <a16:creationId xmlns:a16="http://schemas.microsoft.com/office/drawing/2014/main" id="{0BBE7C06-0D3A-4205-95FB-BC2FEF170F9F}"/>
              </a:ext>
            </a:extLst>
          </p:cNvPr>
          <p:cNvSpPr/>
          <p:nvPr/>
        </p:nvSpPr>
        <p:spPr>
          <a:xfrm>
            <a:off x="2735000" y="2610035"/>
            <a:ext cx="3346882" cy="26078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星形: 五角 4">
            <a:extLst>
              <a:ext uri="{FF2B5EF4-FFF2-40B4-BE49-F238E27FC236}">
                <a16:creationId xmlns:a16="http://schemas.microsoft.com/office/drawing/2014/main" id="{DA8DFA09-882A-4353-8C5D-DD4EC90D5D24}"/>
              </a:ext>
            </a:extLst>
          </p:cNvPr>
          <p:cNvSpPr/>
          <p:nvPr/>
        </p:nvSpPr>
        <p:spPr>
          <a:xfrm>
            <a:off x="2659539" y="2836414"/>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星形: 五角 5">
            <a:extLst>
              <a:ext uri="{FF2B5EF4-FFF2-40B4-BE49-F238E27FC236}">
                <a16:creationId xmlns:a16="http://schemas.microsoft.com/office/drawing/2014/main" id="{61A3A6F8-D5B9-4142-88FF-E156F55973BA}"/>
              </a:ext>
            </a:extLst>
          </p:cNvPr>
          <p:cNvSpPr/>
          <p:nvPr/>
        </p:nvSpPr>
        <p:spPr>
          <a:xfrm>
            <a:off x="4075190" y="3748040"/>
            <a:ext cx="695418" cy="444254"/>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星形: 五角 6">
            <a:extLst>
              <a:ext uri="{FF2B5EF4-FFF2-40B4-BE49-F238E27FC236}">
                <a16:creationId xmlns:a16="http://schemas.microsoft.com/office/drawing/2014/main" id="{47F2A8F1-8379-4939-8BE4-37DE15006B50}"/>
              </a:ext>
            </a:extLst>
          </p:cNvPr>
          <p:cNvSpPr/>
          <p:nvPr/>
        </p:nvSpPr>
        <p:spPr>
          <a:xfrm>
            <a:off x="5896129" y="2738759"/>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星形: 五角 7">
            <a:extLst>
              <a:ext uri="{FF2B5EF4-FFF2-40B4-BE49-F238E27FC236}">
                <a16:creationId xmlns:a16="http://schemas.microsoft.com/office/drawing/2014/main" id="{57548760-24BC-4376-BFDA-A064ABF339FC}"/>
              </a:ext>
            </a:extLst>
          </p:cNvPr>
          <p:cNvSpPr/>
          <p:nvPr/>
        </p:nvSpPr>
        <p:spPr>
          <a:xfrm>
            <a:off x="4810895" y="2176508"/>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星形: 五角 8">
            <a:extLst>
              <a:ext uri="{FF2B5EF4-FFF2-40B4-BE49-F238E27FC236}">
                <a16:creationId xmlns:a16="http://schemas.microsoft.com/office/drawing/2014/main" id="{47628014-8DBF-4A63-B5E1-B676CF916B6B}"/>
              </a:ext>
            </a:extLst>
          </p:cNvPr>
          <p:cNvSpPr/>
          <p:nvPr/>
        </p:nvSpPr>
        <p:spPr>
          <a:xfrm>
            <a:off x="3634478" y="4094639"/>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星形: 五角 9">
            <a:extLst>
              <a:ext uri="{FF2B5EF4-FFF2-40B4-BE49-F238E27FC236}">
                <a16:creationId xmlns:a16="http://schemas.microsoft.com/office/drawing/2014/main" id="{F8E120CE-035B-4C88-8063-0E6C576FFF81}"/>
              </a:ext>
            </a:extLst>
          </p:cNvPr>
          <p:cNvSpPr/>
          <p:nvPr/>
        </p:nvSpPr>
        <p:spPr>
          <a:xfrm>
            <a:off x="4713240" y="4429862"/>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星形: 五角 10">
            <a:extLst>
              <a:ext uri="{FF2B5EF4-FFF2-40B4-BE49-F238E27FC236}">
                <a16:creationId xmlns:a16="http://schemas.microsoft.com/office/drawing/2014/main" id="{E29B185A-1E24-4775-8CCB-8AE9F6BD98E1}"/>
              </a:ext>
            </a:extLst>
          </p:cNvPr>
          <p:cNvSpPr/>
          <p:nvPr/>
        </p:nvSpPr>
        <p:spPr>
          <a:xfrm>
            <a:off x="4658495" y="3405001"/>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星形: 五角 11">
            <a:extLst>
              <a:ext uri="{FF2B5EF4-FFF2-40B4-BE49-F238E27FC236}">
                <a16:creationId xmlns:a16="http://schemas.microsoft.com/office/drawing/2014/main" id="{1B97CBD0-A055-42E8-A3FD-9AB3013448BE}"/>
              </a:ext>
            </a:extLst>
          </p:cNvPr>
          <p:cNvSpPr/>
          <p:nvPr/>
        </p:nvSpPr>
        <p:spPr>
          <a:xfrm>
            <a:off x="3806665" y="3425485"/>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星形: 五角 12">
            <a:extLst>
              <a:ext uri="{FF2B5EF4-FFF2-40B4-BE49-F238E27FC236}">
                <a16:creationId xmlns:a16="http://schemas.microsoft.com/office/drawing/2014/main" id="{3EA1AB4E-C3E8-4549-9116-88ED645CB313}"/>
              </a:ext>
            </a:extLst>
          </p:cNvPr>
          <p:cNvSpPr/>
          <p:nvPr/>
        </p:nvSpPr>
        <p:spPr>
          <a:xfrm>
            <a:off x="4908549" y="3968687"/>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星形: 五角 13">
            <a:extLst>
              <a:ext uri="{FF2B5EF4-FFF2-40B4-BE49-F238E27FC236}">
                <a16:creationId xmlns:a16="http://schemas.microsoft.com/office/drawing/2014/main" id="{95F460B3-8410-4B9C-BEA0-BE9DDBDA97E1}"/>
              </a:ext>
            </a:extLst>
          </p:cNvPr>
          <p:cNvSpPr/>
          <p:nvPr/>
        </p:nvSpPr>
        <p:spPr>
          <a:xfrm>
            <a:off x="4227589" y="4480633"/>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星形: 五角 20">
            <a:extLst>
              <a:ext uri="{FF2B5EF4-FFF2-40B4-BE49-F238E27FC236}">
                <a16:creationId xmlns:a16="http://schemas.microsoft.com/office/drawing/2014/main" id="{73615678-F70A-4E23-A5C2-D9467BDCD13E}"/>
              </a:ext>
            </a:extLst>
          </p:cNvPr>
          <p:cNvSpPr/>
          <p:nvPr/>
        </p:nvSpPr>
        <p:spPr>
          <a:xfrm>
            <a:off x="6157343" y="3252369"/>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星形: 五角 21">
            <a:extLst>
              <a:ext uri="{FF2B5EF4-FFF2-40B4-BE49-F238E27FC236}">
                <a16:creationId xmlns:a16="http://schemas.microsoft.com/office/drawing/2014/main" id="{54FF946C-AF81-4DFF-A948-EC19CD9CD2F1}"/>
              </a:ext>
            </a:extLst>
          </p:cNvPr>
          <p:cNvSpPr/>
          <p:nvPr/>
        </p:nvSpPr>
        <p:spPr>
          <a:xfrm>
            <a:off x="6048529" y="2891159"/>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星形: 五角 22">
            <a:extLst>
              <a:ext uri="{FF2B5EF4-FFF2-40B4-BE49-F238E27FC236}">
                <a16:creationId xmlns:a16="http://schemas.microsoft.com/office/drawing/2014/main" id="{9F0C0ABE-CB1F-45F0-A028-33BCDDE9B3A1}"/>
              </a:ext>
            </a:extLst>
          </p:cNvPr>
          <p:cNvSpPr/>
          <p:nvPr/>
        </p:nvSpPr>
        <p:spPr>
          <a:xfrm>
            <a:off x="6200929" y="3043559"/>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星形: 五角 23">
            <a:extLst>
              <a:ext uri="{FF2B5EF4-FFF2-40B4-BE49-F238E27FC236}">
                <a16:creationId xmlns:a16="http://schemas.microsoft.com/office/drawing/2014/main" id="{B727A7D0-3317-4154-BF0B-D608554FDBF9}"/>
              </a:ext>
            </a:extLst>
          </p:cNvPr>
          <p:cNvSpPr/>
          <p:nvPr/>
        </p:nvSpPr>
        <p:spPr>
          <a:xfrm>
            <a:off x="6353329" y="3195959"/>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星形: 五角 24">
            <a:extLst>
              <a:ext uri="{FF2B5EF4-FFF2-40B4-BE49-F238E27FC236}">
                <a16:creationId xmlns:a16="http://schemas.microsoft.com/office/drawing/2014/main" id="{74A9D87C-C3D1-4EA8-ABD6-9DC6AC28169B}"/>
              </a:ext>
            </a:extLst>
          </p:cNvPr>
          <p:cNvSpPr/>
          <p:nvPr/>
        </p:nvSpPr>
        <p:spPr>
          <a:xfrm>
            <a:off x="6505729" y="3348359"/>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星形: 五角 25">
            <a:extLst>
              <a:ext uri="{FF2B5EF4-FFF2-40B4-BE49-F238E27FC236}">
                <a16:creationId xmlns:a16="http://schemas.microsoft.com/office/drawing/2014/main" id="{759B9AD3-5A1D-4361-A483-7AC74CB7D240}"/>
              </a:ext>
            </a:extLst>
          </p:cNvPr>
          <p:cNvSpPr/>
          <p:nvPr/>
        </p:nvSpPr>
        <p:spPr>
          <a:xfrm>
            <a:off x="2757193" y="2192781"/>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星形: 五角 26">
            <a:extLst>
              <a:ext uri="{FF2B5EF4-FFF2-40B4-BE49-F238E27FC236}">
                <a16:creationId xmlns:a16="http://schemas.microsoft.com/office/drawing/2014/main" id="{D20A9705-A1B5-4BB6-9E07-A9754ACE7032}"/>
              </a:ext>
            </a:extLst>
          </p:cNvPr>
          <p:cNvSpPr/>
          <p:nvPr/>
        </p:nvSpPr>
        <p:spPr>
          <a:xfrm>
            <a:off x="2909593" y="2345181"/>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星形: 五角 27">
            <a:extLst>
              <a:ext uri="{FF2B5EF4-FFF2-40B4-BE49-F238E27FC236}">
                <a16:creationId xmlns:a16="http://schemas.microsoft.com/office/drawing/2014/main" id="{C953321B-ECB0-4BD7-B15C-555AC4DBA199}"/>
              </a:ext>
            </a:extLst>
          </p:cNvPr>
          <p:cNvSpPr/>
          <p:nvPr/>
        </p:nvSpPr>
        <p:spPr>
          <a:xfrm>
            <a:off x="3061993" y="2497581"/>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星形: 五角 28">
            <a:extLst>
              <a:ext uri="{FF2B5EF4-FFF2-40B4-BE49-F238E27FC236}">
                <a16:creationId xmlns:a16="http://schemas.microsoft.com/office/drawing/2014/main" id="{838F6E87-1EE4-4ED6-B0C3-4617CBE312A7}"/>
              </a:ext>
            </a:extLst>
          </p:cNvPr>
          <p:cNvSpPr/>
          <p:nvPr/>
        </p:nvSpPr>
        <p:spPr>
          <a:xfrm>
            <a:off x="3214393" y="2649981"/>
            <a:ext cx="195309" cy="195309"/>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4B787021-7D34-4CC5-99EC-99D0D5A0C5B4}"/>
              </a:ext>
            </a:extLst>
          </p:cNvPr>
          <p:cNvSpPr txBox="1"/>
          <p:nvPr/>
        </p:nvSpPr>
        <p:spPr bwMode="auto">
          <a:xfrm>
            <a:off x="656948" y="5287395"/>
            <a:ext cx="8140823" cy="1205073"/>
          </a:xfrm>
          <a:prstGeom prst="rect">
            <a:avLst/>
          </a:prstGeom>
          <a:noFill/>
          <a:ln>
            <a:noFill/>
          </a:ln>
        </p:spPr>
        <p:txBody>
          <a:bodyPr wrap="square" rtlCol="0">
            <a:spAutoFit/>
          </a:bodyPr>
          <a:lstStyle/>
          <a:p>
            <a:pPr indent="304800" algn="just">
              <a:lnSpc>
                <a:spcPts val="2200"/>
              </a:lnSpc>
            </a:pPr>
            <a:r>
              <a:rPr lang="en-US" altLang="zh-CN" sz="1800" kern="100" dirty="0">
                <a:effectLst/>
                <a:latin typeface="Times New Roman" panose="02020603050405020304" pitchFamily="18" charset="0"/>
                <a:ea typeface="楷体_GB2312"/>
              </a:rPr>
              <a:t>  </a:t>
            </a:r>
            <a:r>
              <a:rPr lang="zh-CN" altLang="zh-CN" sz="1800" kern="100" dirty="0">
                <a:effectLst/>
                <a:latin typeface="Times New Roman" panose="02020603050405020304" pitchFamily="18" charset="0"/>
                <a:ea typeface="楷体_GB2312"/>
              </a:rPr>
              <a:t>群众是划分为阶级的……在通常情况下，在多数场合，至少在现代的文明国家内，阶级是由政党来领导的；政党通常是由最有威信、最有影响、最有经验、被选出担任最重要职务而称为领袖的人们所组成的比较稳定的集团来主持的。</a:t>
            </a:r>
            <a:r>
              <a:rPr lang="en-US" altLang="zh-CN" sz="1800" kern="100" dirty="0">
                <a:effectLst/>
                <a:latin typeface="Times New Roman" panose="02020603050405020304" pitchFamily="18" charset="0"/>
                <a:ea typeface="楷体_GB2312"/>
              </a:rPr>
              <a:t>                         ------</a:t>
            </a:r>
            <a:r>
              <a:rPr lang="zh-CN" altLang="zh-CN" sz="1800" kern="100" dirty="0">
                <a:effectLst/>
                <a:ea typeface="楷体_GB2312"/>
                <a:cs typeface="Times New Roman" panose="02020603050405020304" pitchFamily="18" charset="0"/>
              </a:rPr>
              <a:t>列宁：《共产主义运动中的“左派”幼稚病》（节选）</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97788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970CCE2-C850-4112-8F5B-540AC7A7B783}"/>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复习与作业</a:t>
            </a:r>
          </a:p>
        </p:txBody>
      </p:sp>
      <p:sp>
        <p:nvSpPr>
          <p:cNvPr id="61441" name="Rectangle 2">
            <a:extLst>
              <a:ext uri="{FF2B5EF4-FFF2-40B4-BE49-F238E27FC236}">
                <a16:creationId xmlns:a16="http://schemas.microsoft.com/office/drawing/2014/main" id="{126B4F20-43D4-4E0D-8CC8-8E6A8284ABF7}"/>
              </a:ext>
            </a:extLst>
          </p:cNvPr>
          <p:cNvSpPr>
            <a:spLocks noGrp="1" noRot="1"/>
          </p:cNvSpPr>
          <p:nvPr>
            <p:ph type="body" idx="4294967295"/>
          </p:nvPr>
        </p:nvSpPr>
        <p:spPr>
          <a:xfrm>
            <a:off x="431800" y="1138238"/>
            <a:ext cx="8280400" cy="5059362"/>
          </a:xfrm>
          <a:prstGeom prst="rect">
            <a:avLst/>
          </a:prstGeom>
          <a:ln w="19050" cap="rnd" algn="ctr">
            <a:solidFill>
              <a:srgbClr val="014D23"/>
            </a:solidFill>
            <a:prstDash val="dot"/>
            <a:round/>
            <a:headEnd type="none" w="med" len="med"/>
            <a:tailEnd type="none" w="med" len="med"/>
          </a:ln>
        </p:spPr>
        <p:txBody>
          <a:bodyPr lIns="251968" tIns="179959" rIns="251968" bIns="179959"/>
          <a:lstStyle/>
          <a:p>
            <a:pPr eaLnBrk="1" hangingPunct="1">
              <a:spcBef>
                <a:spcPct val="40000"/>
              </a:spcBef>
              <a:buFont typeface="Arial" panose="020B0604020202020204" pitchFamily="34" charset="0"/>
              <a:buNone/>
              <a:defRPr/>
            </a:pPr>
            <a:r>
              <a:rPr lang="zh-CN" altLang="en-US" sz="2400" b="1" dirty="0">
                <a:solidFill>
                  <a:srgbClr val="014D23"/>
                </a:solidFill>
                <a:latin typeface="+mj-ea"/>
                <a:ea typeface="+mj-ea"/>
              </a:rPr>
              <a:t>一、基本理论复习</a:t>
            </a:r>
          </a:p>
          <a:p>
            <a:pPr eaLnBrk="1" hangingPunct="1">
              <a:spcBef>
                <a:spcPct val="40000"/>
              </a:spcBef>
              <a:buFont typeface="Arial" panose="020B0604020202020204" pitchFamily="34" charset="0"/>
              <a:buNone/>
              <a:defRPr/>
            </a:pPr>
            <a:r>
              <a:rPr lang="zh-CN" altLang="en-US" sz="2400" dirty="0">
                <a:solidFill>
                  <a:srgbClr val="000000"/>
                </a:solidFill>
                <a:latin typeface="+mj-ea"/>
                <a:ea typeface="+mj-ea"/>
              </a:rPr>
              <a:t>　　  总结本讲重要原理 ，思</a:t>
            </a:r>
            <a:r>
              <a:rPr lang="zh-CN" altLang="en-US" sz="2400" dirty="0">
                <a:solidFill>
                  <a:srgbClr val="000000"/>
                </a:solidFill>
                <a:latin typeface="+mj-ea"/>
                <a:ea typeface="+mj-ea"/>
                <a:sym typeface="Arial" panose="020B0604020202020204" pitchFamily="34" charset="0"/>
              </a:rPr>
              <a:t>考生态文明、中国梦、群众路线、伟大复兴的重大意义。</a:t>
            </a:r>
            <a:endParaRPr lang="en-US" altLang="zh-CN" sz="2400" dirty="0">
              <a:solidFill>
                <a:srgbClr val="000000"/>
              </a:solidFill>
              <a:latin typeface="+mj-ea"/>
              <a:ea typeface="+mj-ea"/>
              <a:sym typeface="Arial" panose="020B0604020202020204" pitchFamily="34" charset="0"/>
            </a:endParaRPr>
          </a:p>
          <a:p>
            <a:pPr eaLnBrk="1" hangingPunct="1">
              <a:spcBef>
                <a:spcPct val="40000"/>
              </a:spcBef>
              <a:buFont typeface="Arial" panose="020B0604020202020204" pitchFamily="34" charset="0"/>
              <a:buNone/>
              <a:defRPr/>
            </a:pPr>
            <a:r>
              <a:rPr lang="zh-CN" altLang="en-US" sz="2400" b="1" dirty="0">
                <a:solidFill>
                  <a:srgbClr val="014D23"/>
                </a:solidFill>
                <a:latin typeface="+mj-ea"/>
                <a:ea typeface="+mj-ea"/>
                <a:sym typeface="Arial" panose="020B0604020202020204" pitchFamily="34" charset="0"/>
              </a:rPr>
              <a:t>二、运用所学原理，分析论证现实问题</a:t>
            </a:r>
          </a:p>
          <a:p>
            <a:pPr eaLnBrk="1" hangingPunct="1">
              <a:spcBef>
                <a:spcPct val="35000"/>
              </a:spcBef>
              <a:buFont typeface="Arial" panose="020B0604020202020204" pitchFamily="34" charset="0"/>
              <a:buNone/>
              <a:defRPr/>
            </a:pPr>
            <a:r>
              <a:rPr lang="zh-CN" altLang="en-US" sz="2400" b="1" dirty="0">
                <a:solidFill>
                  <a:srgbClr val="000000"/>
                </a:solidFill>
                <a:latin typeface="+mj-ea"/>
                <a:ea typeface="+mj-ea"/>
                <a:sym typeface="Arial" panose="020B0604020202020204" pitchFamily="34" charset="0"/>
              </a:rPr>
              <a:t>　　  </a:t>
            </a:r>
            <a:r>
              <a:rPr lang="zh-CN" altLang="en-US" sz="2400" dirty="0">
                <a:solidFill>
                  <a:srgbClr val="000000"/>
                </a:solidFill>
                <a:latin typeface="+mj-ea"/>
                <a:ea typeface="+mj-ea"/>
                <a:sym typeface="Arial" panose="020B0604020202020204" pitchFamily="34" charset="0"/>
              </a:rPr>
              <a:t>1</a:t>
            </a:r>
            <a:r>
              <a:rPr lang="en-US" altLang="zh-CN" sz="2400" dirty="0">
                <a:solidFill>
                  <a:srgbClr val="000000"/>
                </a:solidFill>
                <a:latin typeface="+mj-ea"/>
                <a:ea typeface="+mj-ea"/>
                <a:sym typeface="Arial" panose="020B0604020202020204" pitchFamily="34" charset="0"/>
              </a:rPr>
              <a:t>.</a:t>
            </a:r>
            <a:r>
              <a:rPr lang="zh-CN" altLang="en-US" sz="2400" dirty="0">
                <a:solidFill>
                  <a:srgbClr val="000000"/>
                </a:solidFill>
                <a:latin typeface="+mj-ea"/>
                <a:ea typeface="+mj-ea"/>
                <a:sym typeface="Arial" panose="020B0604020202020204" pitchFamily="34" charset="0"/>
              </a:rPr>
              <a:t>结合我国今年的科技成就，谈谈科学技术在社会发展中的作用。</a:t>
            </a:r>
            <a:r>
              <a:rPr lang="en-US" altLang="zh-CN" sz="2400" dirty="0">
                <a:solidFill>
                  <a:srgbClr val="000000"/>
                </a:solidFill>
                <a:latin typeface="+mj-ea"/>
                <a:ea typeface="+mj-ea"/>
                <a:sym typeface="Arial" panose="020B0604020202020204" pitchFamily="34" charset="0"/>
              </a:rPr>
              <a:t>  </a:t>
            </a:r>
          </a:p>
          <a:p>
            <a:pPr eaLnBrk="1" hangingPunct="1">
              <a:spcBef>
                <a:spcPct val="35000"/>
              </a:spcBef>
              <a:buFont typeface="Arial" panose="020B0604020202020204" pitchFamily="34" charset="0"/>
              <a:buNone/>
              <a:defRPr/>
            </a:pPr>
            <a:r>
              <a:rPr lang="zh-CN" altLang="en-US" sz="2400" dirty="0">
                <a:solidFill>
                  <a:srgbClr val="000000"/>
                </a:solidFill>
                <a:latin typeface="+mj-ea"/>
                <a:ea typeface="+mj-ea"/>
                <a:sym typeface="Arial" panose="020B0604020202020204" pitchFamily="34" charset="0"/>
              </a:rPr>
              <a:t>　　  2</a:t>
            </a:r>
            <a:r>
              <a:rPr lang="en-US" altLang="zh-CN" sz="2400" dirty="0">
                <a:solidFill>
                  <a:srgbClr val="000000"/>
                </a:solidFill>
                <a:latin typeface="+mj-ea"/>
                <a:ea typeface="+mj-ea"/>
                <a:sym typeface="Arial" panose="020B0604020202020204" pitchFamily="34" charset="0"/>
              </a:rPr>
              <a:t>.</a:t>
            </a:r>
            <a:r>
              <a:rPr lang="zh-CN" altLang="en-US" sz="2400" dirty="0">
                <a:solidFill>
                  <a:srgbClr val="000000"/>
                </a:solidFill>
                <a:latin typeface="+mj-ea"/>
                <a:ea typeface="+mj-ea"/>
                <a:sym typeface="Arial" panose="020B0604020202020204" pitchFamily="34" charset="0"/>
              </a:rPr>
              <a:t>十九大报告更进一步明确了实现“两个一百年”阶段目标中对生态文明的要求中提到</a:t>
            </a:r>
            <a:r>
              <a:rPr lang="en-US" altLang="zh-CN" sz="2400" dirty="0">
                <a:solidFill>
                  <a:srgbClr val="000000"/>
                </a:solidFill>
                <a:latin typeface="+mj-ea"/>
                <a:ea typeface="+mj-ea"/>
                <a:sym typeface="Arial" panose="020B0604020202020204" pitchFamily="34" charset="0"/>
              </a:rPr>
              <a:t>“</a:t>
            </a:r>
            <a:r>
              <a:rPr lang="zh-CN" altLang="en-US" sz="2400" dirty="0">
                <a:solidFill>
                  <a:srgbClr val="000000"/>
                </a:solidFill>
                <a:latin typeface="+mj-ea"/>
                <a:ea typeface="+mj-ea"/>
                <a:sym typeface="Arial" panose="020B0604020202020204" pitchFamily="34" charset="0"/>
              </a:rPr>
              <a:t>到本世纪中叶，建成富强民主文明和谐美丽的社会主义现代化强国</a:t>
            </a:r>
            <a:r>
              <a:rPr lang="en-US" altLang="zh-CN" sz="2400" dirty="0">
                <a:solidFill>
                  <a:srgbClr val="000000"/>
                </a:solidFill>
                <a:latin typeface="+mj-ea"/>
                <a:ea typeface="+mj-ea"/>
                <a:sym typeface="Arial" panose="020B0604020202020204" pitchFamily="34" charset="0"/>
              </a:rPr>
              <a:t>”</a:t>
            </a:r>
            <a:r>
              <a:rPr lang="zh-CN" altLang="en-US" sz="2400" dirty="0">
                <a:solidFill>
                  <a:srgbClr val="000000"/>
                </a:solidFill>
                <a:latin typeface="+mj-ea"/>
                <a:ea typeface="+mj-ea"/>
                <a:sym typeface="Arial" panose="020B0604020202020204" pitchFamily="34" charset="0"/>
              </a:rPr>
              <a:t>。习近平为何如此看重“美丽”？</a:t>
            </a:r>
          </a:p>
          <a:p>
            <a:pPr eaLnBrk="1" hangingPunct="1">
              <a:spcBef>
                <a:spcPct val="35000"/>
              </a:spcBef>
              <a:buFont typeface="Arial" panose="020B0604020202020204" pitchFamily="34" charset="0"/>
              <a:buNone/>
              <a:defRPr/>
            </a:pPr>
            <a:r>
              <a:rPr lang="zh-CN" altLang="en-US" sz="2400" dirty="0">
                <a:solidFill>
                  <a:srgbClr val="000000"/>
                </a:solidFill>
                <a:latin typeface="+mj-ea"/>
                <a:ea typeface="+mj-ea"/>
                <a:sym typeface="Arial" panose="020B0604020202020204" pitchFamily="34" charset="0"/>
              </a:rPr>
              <a:t>　　  3</a:t>
            </a:r>
            <a:r>
              <a:rPr lang="en-US" altLang="zh-CN" sz="2400" dirty="0">
                <a:solidFill>
                  <a:srgbClr val="000000"/>
                </a:solidFill>
                <a:latin typeface="+mj-ea"/>
                <a:ea typeface="+mj-ea"/>
                <a:sym typeface="Arial" panose="020B0604020202020204" pitchFamily="34" charset="0"/>
              </a:rPr>
              <a:t>.</a:t>
            </a:r>
            <a:r>
              <a:rPr lang="zh-CN" altLang="en-US" sz="2400" dirty="0">
                <a:solidFill>
                  <a:srgbClr val="000000"/>
                </a:solidFill>
                <a:latin typeface="+mj-ea"/>
                <a:ea typeface="+mj-ea"/>
                <a:sym typeface="Arial" panose="020B0604020202020204" pitchFamily="34" charset="0"/>
              </a:rPr>
              <a:t>党的群众路线的内容是什么？为什么要加强群众路线教育？</a:t>
            </a:r>
            <a:endParaRPr lang="zh-CN" altLang="en-US" sz="2400" dirty="0">
              <a:latin typeface="+mj-ea"/>
              <a:ea typeface="+mj-ea"/>
              <a:sym typeface="楷体" panose="02010609060101010101" pitchFamily="49" charset="-122"/>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建筑前的广场上有许多人&#10;&#10;描述已自动生成">
            <a:extLst>
              <a:ext uri="{FF2B5EF4-FFF2-40B4-BE49-F238E27FC236}">
                <a16:creationId xmlns:a16="http://schemas.microsoft.com/office/drawing/2014/main" id="{60A2BBD1-CAD2-E44D-A674-F9F2CA975E2C}"/>
              </a:ext>
            </a:extLst>
          </p:cNvPr>
          <p:cNvPicPr>
            <a:picLocks noChangeAspect="1"/>
          </p:cNvPicPr>
          <p:nvPr/>
        </p:nvPicPr>
        <p:blipFill rotWithShape="1">
          <a:blip r:embed="rId2"/>
          <a:srcRect t="10320" r="-2" b="10319"/>
          <a:stretch/>
        </p:blipFill>
        <p:spPr>
          <a:xfrm>
            <a:off x="241298" y="3340703"/>
            <a:ext cx="4256173" cy="2263054"/>
          </a:xfrm>
          <a:prstGeom prst="rect">
            <a:avLst/>
          </a:prstGeom>
        </p:spPr>
      </p:pic>
      <p:pic>
        <p:nvPicPr>
          <p:cNvPr id="3" name="图片 2" descr="建筑与房屋的城市空拍图&#10;&#10;中度可信度描述已自动生成">
            <a:extLst>
              <a:ext uri="{FF2B5EF4-FFF2-40B4-BE49-F238E27FC236}">
                <a16:creationId xmlns:a16="http://schemas.microsoft.com/office/drawing/2014/main" id="{8510C648-73CE-7445-911E-80F6F7668BD7}"/>
              </a:ext>
            </a:extLst>
          </p:cNvPr>
          <p:cNvPicPr>
            <a:picLocks noChangeAspect="1"/>
          </p:cNvPicPr>
          <p:nvPr/>
        </p:nvPicPr>
        <p:blipFill rotWithShape="1">
          <a:blip r:embed="rId3"/>
          <a:srcRect t="9279" r="-2" b="4089"/>
          <a:stretch/>
        </p:blipFill>
        <p:spPr>
          <a:xfrm>
            <a:off x="241298" y="1127587"/>
            <a:ext cx="4256173" cy="2092466"/>
          </a:xfrm>
          <a:prstGeom prst="rect">
            <a:avLst/>
          </a:prstGeom>
        </p:spPr>
      </p:pic>
      <p:pic>
        <p:nvPicPr>
          <p:cNvPr id="5" name="图片 4" descr="图片包含 徽标&#10;&#10;描述已自动生成">
            <a:extLst>
              <a:ext uri="{FF2B5EF4-FFF2-40B4-BE49-F238E27FC236}">
                <a16:creationId xmlns:a16="http://schemas.microsoft.com/office/drawing/2014/main" id="{3950C6A7-28BE-854C-958D-B685B11E13F6}"/>
              </a:ext>
            </a:extLst>
          </p:cNvPr>
          <p:cNvPicPr>
            <a:picLocks noChangeAspect="1"/>
          </p:cNvPicPr>
          <p:nvPr/>
        </p:nvPicPr>
        <p:blipFill>
          <a:blip r:embed="rId4"/>
          <a:stretch>
            <a:fillRect/>
          </a:stretch>
        </p:blipFill>
        <p:spPr>
          <a:xfrm>
            <a:off x="4625072" y="1127588"/>
            <a:ext cx="4256173" cy="4307710"/>
          </a:xfrm>
          <a:prstGeom prst="rect">
            <a:avLst/>
          </a:prstGeom>
        </p:spPr>
      </p:pic>
      <p:sp>
        <p:nvSpPr>
          <p:cNvPr id="13" name="椭圆 12">
            <a:extLst>
              <a:ext uri="{FF2B5EF4-FFF2-40B4-BE49-F238E27FC236}">
                <a16:creationId xmlns:a16="http://schemas.microsoft.com/office/drawing/2014/main" id="{C1265B8B-4A0F-2445-B3CE-B6978D7612DA}"/>
              </a:ext>
            </a:extLst>
          </p:cNvPr>
          <p:cNvSpPr/>
          <p:nvPr/>
        </p:nvSpPr>
        <p:spPr>
          <a:xfrm>
            <a:off x="7185912" y="680655"/>
            <a:ext cx="2197100" cy="12158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Microsoft YaHei" panose="020B0503020204020204" pitchFamily="34" charset="-122"/>
                <a:ea typeface="Microsoft YaHei" panose="020B0503020204020204" pitchFamily="34" charset="-122"/>
              </a:rPr>
              <a:t>神学史观</a:t>
            </a:r>
          </a:p>
        </p:txBody>
      </p:sp>
      <p:sp>
        <p:nvSpPr>
          <p:cNvPr id="2" name="圆角矩形 1">
            <a:extLst>
              <a:ext uri="{FF2B5EF4-FFF2-40B4-BE49-F238E27FC236}">
                <a16:creationId xmlns:a16="http://schemas.microsoft.com/office/drawing/2014/main" id="{9527793D-4196-1643-A83A-41D15F8AA43F}"/>
              </a:ext>
            </a:extLst>
          </p:cNvPr>
          <p:cNvSpPr/>
          <p:nvPr/>
        </p:nvSpPr>
        <p:spPr>
          <a:xfrm>
            <a:off x="1695450" y="5214555"/>
            <a:ext cx="5753100" cy="736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100" dirty="0">
                <a:solidFill>
                  <a:schemeClr val="tx1"/>
                </a:solidFill>
                <a:latin typeface="Microsoft YaHei" panose="020B0503020204020204" pitchFamily="34" charset="-122"/>
                <a:ea typeface="Microsoft YaHei" panose="020B0503020204020204" pitchFamily="34" charset="-122"/>
              </a:rPr>
              <a:t>凡帝王者之将兴也，天必先见祥乎下民</a:t>
            </a:r>
            <a:r>
              <a:rPr lang="zh-CN" altLang="en-US" sz="2100" dirty="0">
                <a:solidFill>
                  <a:schemeClr val="tx1"/>
                </a:solidFill>
                <a:latin typeface="Microsoft YaHei" panose="020B0503020204020204" pitchFamily="34" charset="-122"/>
                <a:ea typeface="Microsoft YaHei" panose="020B0503020204020204" pitchFamily="34" charset="-122"/>
              </a:rPr>
              <a:t>。</a:t>
            </a:r>
            <a:endParaRPr lang="en-US" altLang="zh-CN" sz="2100" dirty="0">
              <a:solidFill>
                <a:schemeClr val="tx1"/>
              </a:solidFill>
              <a:latin typeface="Microsoft YaHei" panose="020B0503020204020204" pitchFamily="34" charset="-122"/>
              <a:ea typeface="Microsoft YaHei" panose="020B0503020204020204" pitchFamily="34" charset="-122"/>
            </a:endParaRPr>
          </a:p>
          <a:p>
            <a:pPr algn="r"/>
            <a:r>
              <a:rPr lang="en-US" altLang="zh-CN" sz="2100" dirty="0">
                <a:solidFill>
                  <a:schemeClr val="tx1"/>
                </a:solidFill>
                <a:latin typeface="Microsoft YaHei" panose="020B0503020204020204" pitchFamily="34" charset="-122"/>
                <a:ea typeface="Microsoft YaHei" panose="020B0503020204020204" pitchFamily="34" charset="-122"/>
              </a:rPr>
              <a:t>——</a:t>
            </a:r>
            <a:r>
              <a:rPr lang="zh-CN" altLang="zh-CN" sz="2100" dirty="0">
                <a:solidFill>
                  <a:schemeClr val="tx1"/>
                </a:solidFill>
                <a:latin typeface="Microsoft YaHei" panose="020B0503020204020204" pitchFamily="34" charset="-122"/>
                <a:ea typeface="Microsoft YaHei" panose="020B0503020204020204" pitchFamily="34" charset="-122"/>
              </a:rPr>
              <a:t>《吕氏春秋·应同》</a:t>
            </a:r>
            <a:endParaRPr kumimoji="1" lang="zh-CN" altLang="en-US" sz="21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6808303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spPr>
      <a:bodyPr>
        <a:spAutoFit/>
      </a:bodyPr>
      <a:lstStyle>
        <a:defPPr algn="just">
          <a:lnSpc>
            <a:spcPct val="120000"/>
          </a:lnSpc>
          <a:spcBef>
            <a:spcPts val="1400"/>
          </a:spcBef>
          <a:defRPr sz="24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1473</TotalTime>
  <Words>5011</Words>
  <Application>Microsoft Office PowerPoint</Application>
  <PresentationFormat>全屏显示(4:3)</PresentationFormat>
  <Paragraphs>544</Paragraphs>
  <Slides>83</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83</vt:i4>
      </vt:variant>
    </vt:vector>
  </HeadingPairs>
  <TitlesOfParts>
    <vt:vector size="99" baseType="lpstr">
      <vt:lpstr>Helvetica Neue</vt:lpstr>
      <vt:lpstr>等线</vt:lpstr>
      <vt:lpstr>黑体</vt:lpstr>
      <vt:lpstr>经典综艺体简</vt:lpstr>
      <vt:lpstr>楷体</vt:lpstr>
      <vt:lpstr>楷体_GB2312</vt:lpstr>
      <vt:lpstr>宋体</vt:lpstr>
      <vt:lpstr>Microsoft YaHei</vt:lpstr>
      <vt:lpstr>Microsoft YaHei</vt:lpstr>
      <vt:lpstr>Agency FB</vt:lpstr>
      <vt:lpstr>Arial</vt:lpstr>
      <vt:lpstr>Calibri</vt:lpstr>
      <vt:lpstr>Century Gothic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lenovo</cp:lastModifiedBy>
  <cp:revision>259</cp:revision>
  <dcterms:created xsi:type="dcterms:W3CDTF">2018-04-21T03:24:13Z</dcterms:created>
  <dcterms:modified xsi:type="dcterms:W3CDTF">2021-10-14T03:37:24Z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